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Proxima Nova"/>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lvl1pPr>
            <a:lvl2pPr indent="-228600" lvl="1" marL="914400" marR="0" rtl="0" algn="l">
              <a:spcBef>
                <a:spcPts val="0"/>
              </a:spcBef>
              <a:spcAft>
                <a:spcPts val="0"/>
              </a:spcAft>
              <a:buSzPts val="1400"/>
              <a:buNone/>
              <a:defRPr b="0" i="0" sz="1100" u="none" cap="none" strike="noStrike"/>
            </a:lvl2pPr>
            <a:lvl3pPr indent="-228600" lvl="2" marL="1371600" marR="0" rtl="0" algn="l">
              <a:spcBef>
                <a:spcPts val="0"/>
              </a:spcBef>
              <a:spcAft>
                <a:spcPts val="0"/>
              </a:spcAft>
              <a:buSzPts val="1400"/>
              <a:buNone/>
              <a:defRPr b="0" i="0" sz="1100" u="none" cap="none" strike="noStrike"/>
            </a:lvl3pPr>
            <a:lvl4pPr indent="-228600" lvl="3" marL="1828800" marR="0" rtl="0" algn="l">
              <a:spcBef>
                <a:spcPts val="0"/>
              </a:spcBef>
              <a:spcAft>
                <a:spcPts val="0"/>
              </a:spcAft>
              <a:buSzPts val="1400"/>
              <a:buNone/>
              <a:defRPr b="0" i="0" sz="1100" u="none" cap="none" strike="noStrike"/>
            </a:lvl4pPr>
            <a:lvl5pPr indent="-228600" lvl="4" marL="2286000" marR="0" rtl="0" algn="l">
              <a:spcBef>
                <a:spcPts val="0"/>
              </a:spcBef>
              <a:spcAft>
                <a:spcPts val="0"/>
              </a:spcAft>
              <a:buSzPts val="1400"/>
              <a:buNone/>
              <a:defRPr b="0" i="0" sz="1100" u="none" cap="none" strike="noStrike"/>
            </a:lvl5pPr>
            <a:lvl6pPr indent="-228600" lvl="5" marL="2743200" marR="0" rtl="0" algn="l">
              <a:spcBef>
                <a:spcPts val="0"/>
              </a:spcBef>
              <a:spcAft>
                <a:spcPts val="0"/>
              </a:spcAft>
              <a:buSzPts val="1400"/>
              <a:buNone/>
              <a:defRPr b="0" i="0" sz="1100" u="none" cap="none" strike="noStrike"/>
            </a:lvl6pPr>
            <a:lvl7pPr indent="-228600" lvl="6" marL="3200400" marR="0" rtl="0" algn="l">
              <a:spcBef>
                <a:spcPts val="0"/>
              </a:spcBef>
              <a:spcAft>
                <a:spcPts val="0"/>
              </a:spcAft>
              <a:buSzPts val="1400"/>
              <a:buNone/>
              <a:defRPr b="0" i="0" sz="1100" u="none" cap="none" strike="noStrike"/>
            </a:lvl7pPr>
            <a:lvl8pPr indent="-228600" lvl="7" marL="3657600" marR="0" rtl="0" algn="l">
              <a:spcBef>
                <a:spcPts val="0"/>
              </a:spcBef>
              <a:spcAft>
                <a:spcPts val="0"/>
              </a:spcAft>
              <a:buSzPts val="1400"/>
              <a:buNone/>
              <a:defRPr b="0" i="0" sz="1100" u="none" cap="none" strike="noStrike"/>
            </a:lvl8pPr>
            <a:lvl9pPr indent="-228600" lvl="8" marL="4114800" marR="0" rtl="0" algn="l">
              <a:spcBef>
                <a:spcPts val="0"/>
              </a:spcBef>
              <a:spcAft>
                <a:spcPts val="0"/>
              </a:spcAft>
              <a:buSzPts val="1400"/>
              <a:buNone/>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nyc.gov/assets/doh/downloads/pdf/covid/black-hospitalizations-omicron-wave.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nyc.gov/assets/doh/downloads/pdf/covid/black-hospitalizations-omicron-wave.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5a3828189d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5a3828189d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b6aca385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5b6aca385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5f11a559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5f11a559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1a710f7f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1a710f7f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f11a559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5f11a559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630ef098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630ef098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630ef0982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630ef0982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e9902a41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5e9902a41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69f95b88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669f95b88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61cf577cd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61cf577cd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4df50e0a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df50e0ac0_0_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6127f46dc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6127f46dc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1a710f7f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1a710f7f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https://www1.nyc.gov/assets/doh/downloads/pdf/covid/black-hospitalizations-omicron-wave.pdf</a:t>
            </a:r>
            <a:r>
              <a:rPr lang="en"/>
              <a:t> </a:t>
            </a:r>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Decrease on 2nd &amp; 1st degree assault during 2020.</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Hospitalizations spike in 2020, being black people the most affected by covid-19.</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i="1" lang="en">
                <a:solidFill>
                  <a:schemeClr val="dk1"/>
                </a:solidFill>
                <a:latin typeface="Proxima Nova"/>
                <a:ea typeface="Proxima Nova"/>
                <a:cs typeface="Proxima Nova"/>
                <a:sym typeface="Proxima Nova"/>
              </a:rPr>
              <a:t>Data source:</a:t>
            </a:r>
            <a:r>
              <a:rPr i="1" lang="en">
                <a:solidFill>
                  <a:schemeClr val="dk1"/>
                </a:solidFill>
                <a:latin typeface="Proxima Nova"/>
                <a:ea typeface="Proxima Nova"/>
                <a:cs typeface="Proxima Nova"/>
                <a:sym typeface="Proxima Nova"/>
              </a:rPr>
              <a:t> COVID-19 Daily Counts of Cases, Hospitalizations, and Deaths.</a:t>
            </a:r>
            <a:endParaRPr i="1">
              <a:solidFill>
                <a:schemeClr val="dk1"/>
              </a:solidFill>
              <a:latin typeface="Proxima Nova"/>
              <a:ea typeface="Proxima Nova"/>
              <a:cs typeface="Proxima Nova"/>
              <a:sym typeface="Proxima Nova"/>
            </a:endParaRPr>
          </a:p>
          <a:p>
            <a:pPr indent="0" lvl="0" marL="0" rtl="0" algn="l">
              <a:spcBef>
                <a:spcPts val="0"/>
              </a:spcBef>
              <a:spcAft>
                <a:spcPts val="0"/>
              </a:spcAft>
              <a:buNone/>
            </a:pPr>
            <a:r>
              <a:rPr i="1" lang="en">
                <a:solidFill>
                  <a:schemeClr val="dk1"/>
                </a:solidFill>
                <a:latin typeface="Proxima Nova"/>
                <a:ea typeface="Proxima Nova"/>
                <a:cs typeface="Proxima Nova"/>
                <a:sym typeface="Proxima Nova"/>
              </a:rPr>
              <a:t>Daily count of NYC residents who tested positive for SARS-CoV-2, who were hospitalized with COVID-19, and deaths among COVID-19 patients. -Daily updated.</a:t>
            </a:r>
            <a:endParaRPr i="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669f95b88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669f95b88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https://www1.nyc.gov/assets/doh/downloads/pdf/covid/black-hospitalizations-omicron-wave.pdf</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5b6aca385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5b6aca385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chemeClr val="dk1"/>
              </a:solidFill>
              <a:latin typeface="Proxima Nova"/>
              <a:ea typeface="Proxima Nova"/>
              <a:cs typeface="Proxima Nova"/>
              <a:sym typeface="Proxima Nov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e9902a41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5e9902a41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5be031fd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5be031fd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c3eb48b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5c3eb48b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646554e4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646554e4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6825a0b0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6825a0b0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5c55b7f6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5c55b7f6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a3828189d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a3828189d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646554e45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646554e45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5ed5a8a1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5ed5a8a1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b6aca385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5b6aca385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5e9902a41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5e9902a41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61b2985e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61b2985e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boroughs hit hardest by the pandemic in the first quarter (in descending order): </a:t>
            </a:r>
            <a:endParaRPr/>
          </a:p>
          <a:p>
            <a:pPr indent="457200" lvl="0" marL="0" rtl="0" algn="l">
              <a:spcBef>
                <a:spcPts val="0"/>
              </a:spcBef>
              <a:spcAft>
                <a:spcPts val="0"/>
              </a:spcAft>
              <a:buNone/>
            </a:pPr>
            <a:r>
              <a:rPr lang="en"/>
              <a:t>Queens (1), Brooklyn (2), Bronx (3), Manhattan (4), Staten Island (5).</a:t>
            </a:r>
            <a:endParaRPr/>
          </a:p>
          <a:p>
            <a:pPr indent="0" lvl="0" marL="0" rtl="0" algn="l">
              <a:spcBef>
                <a:spcPts val="0"/>
              </a:spcBef>
              <a:spcAft>
                <a:spcPts val="0"/>
              </a:spcAft>
              <a:buNone/>
            </a:pPr>
            <a:r>
              <a:rPr lang="en"/>
              <a:t>In the second quarter, hospitalizations were at their highest for each borough except for Staten Island(In descending order): </a:t>
            </a:r>
            <a:endParaRPr/>
          </a:p>
          <a:p>
            <a:pPr indent="0" lvl="0" marL="0" rtl="0" algn="l">
              <a:spcBef>
                <a:spcPts val="0"/>
              </a:spcBef>
              <a:spcAft>
                <a:spcPts val="0"/>
              </a:spcAft>
              <a:buNone/>
            </a:pPr>
            <a:r>
              <a:rPr lang="en"/>
              <a:t>	*same as above.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61b2985e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61b2985e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the start of the lockdown, larceny arrests dropped significantly. Larceny arrests peaked towards the end of May.</a:t>
            </a:r>
            <a:endParaRPr/>
          </a:p>
          <a:p>
            <a:pPr indent="0" lvl="0" marL="0" rtl="0" algn="l">
              <a:spcBef>
                <a:spcPts val="0"/>
              </a:spcBef>
              <a:spcAft>
                <a:spcPts val="0"/>
              </a:spcAft>
              <a:buNone/>
            </a:pPr>
            <a:r>
              <a:rPr lang="en"/>
              <a:t>(First line represents start of lockdown in March; Second line is the end in June).</a:t>
            </a:r>
            <a:endParaRPr/>
          </a:p>
          <a:p>
            <a:pPr indent="0" lvl="0" marL="0" rtl="0" algn="l">
              <a:spcBef>
                <a:spcPts val="0"/>
              </a:spcBef>
              <a:spcAft>
                <a:spcPts val="0"/>
              </a:spcAft>
              <a:buNone/>
            </a:pPr>
            <a:r>
              <a:rPr lang="en"/>
              <a:t>(Points are peak larceny arrests in the middle of May).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65ed5a8a1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65ed5a8a1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b6aca385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5b6aca385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642a81cf0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642a81cf0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majority of larceny perpetrators were male and black. 2020 has fewer arrests due to the NYC lockdown.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5a3828189d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5a3828189d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b6aca385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b6aca385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a3828189d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a3828189d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61cf577c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61cf577c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65ed5a8a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65ed5a8a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61c8add69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61c8add69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65ed5a8a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65ed5a8a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679e3a25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679e3a25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b6aca385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5b6aca385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65c70823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65c70823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5bb0eee9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5bb0eee9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fa2c88d7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fa2c88d7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fa2c88d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fa2c88d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roxima Nova"/>
              <a:buNone/>
              <a:defRPr sz="4800">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pic>
        <p:nvPicPr>
          <p:cNvPr id="13" name="Google Shape;13;p2"/>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14" name="Google Shape;14;p2"/>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15" name="Google Shape;15;p2"/>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66" name="Google Shape;66;p11"/>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67" name="Google Shape;67;p11"/>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TOC">
  <p:cSld name="TITLE_ONLY_1">
    <p:spTree>
      <p:nvGrpSpPr>
        <p:cNvPr id="68" name="Shape 68"/>
        <p:cNvGrpSpPr/>
        <p:nvPr/>
      </p:nvGrpSpPr>
      <p:grpSpPr>
        <a:xfrm>
          <a:off x="0" y="0"/>
          <a:ext cx="0" cy="0"/>
          <a:chOff x="0" y="0"/>
          <a:chExt cx="0" cy="0"/>
        </a:xfrm>
      </p:grpSpPr>
      <p:sp>
        <p:nvSpPr>
          <p:cNvPr id="69" name="Google Shape;69;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70" name="Google Shape;70;p12"/>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71" name="Google Shape;71;p12"/>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
        <p:nvSpPr>
          <p:cNvPr id="72" name="Google Shape;72;p12"/>
          <p:cNvSpPr txBox="1"/>
          <p:nvPr>
            <p:ph idx="1" type="subTitle"/>
          </p:nvPr>
        </p:nvSpPr>
        <p:spPr>
          <a:xfrm>
            <a:off x="567900" y="1188700"/>
            <a:ext cx="7113000" cy="553200"/>
          </a:xfrm>
          <a:prstGeom prst="rect">
            <a:avLst/>
          </a:prstGeom>
          <a:solidFill>
            <a:srgbClr val="CC00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3" name="Google Shape;73;p12"/>
          <p:cNvSpPr txBox="1"/>
          <p:nvPr>
            <p:ph idx="2" type="subTitle"/>
          </p:nvPr>
        </p:nvSpPr>
        <p:spPr>
          <a:xfrm>
            <a:off x="567900" y="1895510"/>
            <a:ext cx="7113000" cy="553200"/>
          </a:xfrm>
          <a:prstGeom prst="rect">
            <a:avLst/>
          </a:prstGeom>
          <a:solidFill>
            <a:srgbClr val="FFCC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4" name="Google Shape;74;p12"/>
          <p:cNvSpPr txBox="1"/>
          <p:nvPr>
            <p:ph idx="3" type="subTitle"/>
          </p:nvPr>
        </p:nvSpPr>
        <p:spPr>
          <a:xfrm>
            <a:off x="567900" y="2607171"/>
            <a:ext cx="7113000" cy="553200"/>
          </a:xfrm>
          <a:prstGeom prst="rect">
            <a:avLst/>
          </a:prstGeom>
          <a:solidFill>
            <a:srgbClr val="0099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5" name="Google Shape;75;p12"/>
          <p:cNvSpPr txBox="1"/>
          <p:nvPr>
            <p:ph idx="4" type="subTitle"/>
          </p:nvPr>
        </p:nvSpPr>
        <p:spPr>
          <a:xfrm>
            <a:off x="567900" y="3318831"/>
            <a:ext cx="7113000" cy="553200"/>
          </a:xfrm>
          <a:prstGeom prst="rect">
            <a:avLst/>
          </a:prstGeom>
          <a:solidFill>
            <a:srgbClr val="3366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6" name="Google Shape;76;p12"/>
          <p:cNvSpPr txBox="1"/>
          <p:nvPr>
            <p:ph idx="5" type="subTitle"/>
          </p:nvPr>
        </p:nvSpPr>
        <p:spPr>
          <a:xfrm>
            <a:off x="567900" y="4030501"/>
            <a:ext cx="7113000" cy="553200"/>
          </a:xfrm>
          <a:prstGeom prst="rect">
            <a:avLst/>
          </a:prstGeom>
          <a:solidFill>
            <a:srgbClr val="9900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400"/>
              </a:spcBef>
              <a:spcAft>
                <a:spcPts val="0"/>
              </a:spcAft>
              <a:buSzPts val="1800"/>
              <a:buNone/>
              <a:defRPr sz="1800"/>
            </a:lvl1pPr>
          </a:lstStyle>
          <a:p/>
        </p:txBody>
      </p:sp>
      <p:pic>
        <p:nvPicPr>
          <p:cNvPr id="79" name="Google Shape;79;p13"/>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80" name="Google Shape;80;p13"/>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Intro slide">
  <p:cSld name="TITLE_2">
    <p:spTree>
      <p:nvGrpSpPr>
        <p:cNvPr id="16" name="Shape 16"/>
        <p:cNvGrpSpPr/>
        <p:nvPr/>
      </p:nvGrpSpPr>
      <p:grpSpPr>
        <a:xfrm>
          <a:off x="0" y="0"/>
          <a:ext cx="0" cy="0"/>
          <a:chOff x="0" y="0"/>
          <a:chExt cx="0" cy="0"/>
        </a:xfrm>
      </p:grpSpPr>
      <p:sp>
        <p:nvSpPr>
          <p:cNvPr id="17" name="Google Shape;17;p3"/>
          <p:cNvSpPr txBox="1"/>
          <p:nvPr>
            <p:ph idx="1" type="subTitle"/>
          </p:nvPr>
        </p:nvSpPr>
        <p:spPr>
          <a:xfrm>
            <a:off x="415325" y="2815329"/>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cxnSp>
        <p:nvCxnSpPr>
          <p:cNvPr id="18" name="Google Shape;18;p3"/>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pic>
        <p:nvPicPr>
          <p:cNvPr id="19" name="Google Shape;19;p3"/>
          <p:cNvPicPr preferRelativeResize="0"/>
          <p:nvPr/>
        </p:nvPicPr>
        <p:blipFill rotWithShape="1">
          <a:blip r:embed="rId2">
            <a:alphaModFix/>
          </a:blip>
          <a:srcRect b="0" l="0" r="0" t="0"/>
          <a:stretch/>
        </p:blipFill>
        <p:spPr>
          <a:xfrm>
            <a:off x="415325" y="363275"/>
            <a:ext cx="3356400" cy="1554900"/>
          </a:xfrm>
          <a:prstGeom prst="rect">
            <a:avLst/>
          </a:prstGeom>
          <a:noFill/>
          <a:ln>
            <a:noFill/>
          </a:ln>
        </p:spPr>
      </p:pic>
      <p:sp>
        <p:nvSpPr>
          <p:cNvPr id="20" name="Google Shape;20;p3"/>
          <p:cNvSpPr txBox="1"/>
          <p:nvPr>
            <p:ph type="title"/>
          </p:nvPr>
        </p:nvSpPr>
        <p:spPr>
          <a:xfrm>
            <a:off x="415325" y="1955400"/>
            <a:ext cx="7582500" cy="859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1" name="Google Shape;21;p3"/>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red">
  <p:cSld name="TITLE_1">
    <p:spTree>
      <p:nvGrpSpPr>
        <p:cNvPr id="22" name="Shape 22"/>
        <p:cNvGrpSpPr/>
        <p:nvPr/>
      </p:nvGrpSpPr>
      <p:grpSpPr>
        <a:xfrm>
          <a:off x="0" y="0"/>
          <a:ext cx="0" cy="0"/>
          <a:chOff x="0" y="0"/>
          <a:chExt cx="0" cy="0"/>
        </a:xfrm>
      </p:grpSpPr>
      <p:sp>
        <p:nvSpPr>
          <p:cNvPr id="23" name="Google Shape;23;p4"/>
          <p:cNvSpPr/>
          <p:nvPr/>
        </p:nvSpPr>
        <p:spPr>
          <a:xfrm>
            <a:off x="0" y="0"/>
            <a:ext cx="9144000" cy="5062800"/>
          </a:xfrm>
          <a:prstGeom prst="foldedCorner">
            <a:avLst>
              <a:gd fmla="val 26236"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25" name="Google Shape;25;p4"/>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26" name="Google Shape;26;p4"/>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27" name="Google Shape;27;p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yellow">
  <p:cSld name="TITLE_1_1">
    <p:spTree>
      <p:nvGrpSpPr>
        <p:cNvPr id="28" name="Shape 28"/>
        <p:cNvGrpSpPr/>
        <p:nvPr/>
      </p:nvGrpSpPr>
      <p:grpSpPr>
        <a:xfrm>
          <a:off x="0" y="0"/>
          <a:ext cx="0" cy="0"/>
          <a:chOff x="0" y="0"/>
          <a:chExt cx="0" cy="0"/>
        </a:xfrm>
      </p:grpSpPr>
      <p:sp>
        <p:nvSpPr>
          <p:cNvPr id="29" name="Google Shape;29;p5"/>
          <p:cNvSpPr/>
          <p:nvPr/>
        </p:nvSpPr>
        <p:spPr>
          <a:xfrm>
            <a:off x="0" y="0"/>
            <a:ext cx="9144000" cy="5062800"/>
          </a:xfrm>
          <a:prstGeom prst="foldedCorner">
            <a:avLst>
              <a:gd fmla="val 26236"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5"/>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31" name="Google Shape;31;p5"/>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32" name="Google Shape;32;p5"/>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3" name="Google Shape;33;p5"/>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green">
  <p:cSld name="TITLE_1_1_1">
    <p:spTree>
      <p:nvGrpSpPr>
        <p:cNvPr id="34" name="Shape 34"/>
        <p:cNvGrpSpPr/>
        <p:nvPr/>
      </p:nvGrpSpPr>
      <p:grpSpPr>
        <a:xfrm>
          <a:off x="0" y="0"/>
          <a:ext cx="0" cy="0"/>
          <a:chOff x="0" y="0"/>
          <a:chExt cx="0" cy="0"/>
        </a:xfrm>
      </p:grpSpPr>
      <p:sp>
        <p:nvSpPr>
          <p:cNvPr id="35" name="Google Shape;35;p6"/>
          <p:cNvSpPr/>
          <p:nvPr/>
        </p:nvSpPr>
        <p:spPr>
          <a:xfrm>
            <a:off x="0" y="0"/>
            <a:ext cx="9144000" cy="5062800"/>
          </a:xfrm>
          <a:prstGeom prst="foldedCorner">
            <a:avLst>
              <a:gd fmla="val 26236" name="adj"/>
            </a:avLst>
          </a:prstGeom>
          <a:solidFill>
            <a:srgbClr val="00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6"/>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37" name="Google Shape;37;p6"/>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38" name="Google Shape;38;p6"/>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9" name="Google Shape;39;p6"/>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blue">
  <p:cSld name="TITLE_1_1_1_1">
    <p:spTree>
      <p:nvGrpSpPr>
        <p:cNvPr id="40" name="Shape 40"/>
        <p:cNvGrpSpPr/>
        <p:nvPr/>
      </p:nvGrpSpPr>
      <p:grpSpPr>
        <a:xfrm>
          <a:off x="0" y="0"/>
          <a:ext cx="0" cy="0"/>
          <a:chOff x="0" y="0"/>
          <a:chExt cx="0" cy="0"/>
        </a:xfrm>
      </p:grpSpPr>
      <p:sp>
        <p:nvSpPr>
          <p:cNvPr id="41" name="Google Shape;41;p7"/>
          <p:cNvSpPr/>
          <p:nvPr/>
        </p:nvSpPr>
        <p:spPr>
          <a:xfrm>
            <a:off x="0" y="0"/>
            <a:ext cx="9144000" cy="5062800"/>
          </a:xfrm>
          <a:prstGeom prst="foldedCorner">
            <a:avLst>
              <a:gd fmla="val 26236" name="adj"/>
            </a:avLst>
          </a:prstGeom>
          <a:solidFill>
            <a:srgbClr val="336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7"/>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43" name="Google Shape;43;p7"/>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44" name="Google Shape;44;p7"/>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5" name="Google Shape;45;p7"/>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purple">
  <p:cSld name="TITLE_1_1_1_1_1">
    <p:spTree>
      <p:nvGrpSpPr>
        <p:cNvPr id="46" name="Shape 46"/>
        <p:cNvGrpSpPr/>
        <p:nvPr/>
      </p:nvGrpSpPr>
      <p:grpSpPr>
        <a:xfrm>
          <a:off x="0" y="0"/>
          <a:ext cx="0" cy="0"/>
          <a:chOff x="0" y="0"/>
          <a:chExt cx="0" cy="0"/>
        </a:xfrm>
      </p:grpSpPr>
      <p:sp>
        <p:nvSpPr>
          <p:cNvPr id="47" name="Google Shape;47;p8"/>
          <p:cNvSpPr/>
          <p:nvPr/>
        </p:nvSpPr>
        <p:spPr>
          <a:xfrm>
            <a:off x="0" y="0"/>
            <a:ext cx="9144000" cy="5062800"/>
          </a:xfrm>
          <a:prstGeom prst="foldedCorner">
            <a:avLst>
              <a:gd fmla="val 26236"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8"/>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49" name="Google Shape;49;p8"/>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50" name="Google Shape;50;p8"/>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1" name="Google Shape;51;p8"/>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 name="Google Shape;54;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Font typeface="Proxima Nova"/>
              <a:buChar char="●"/>
              <a:defRPr>
                <a:latin typeface="Proxima Nova"/>
                <a:ea typeface="Proxima Nova"/>
                <a:cs typeface="Proxima Nova"/>
                <a:sym typeface="Proxima Nova"/>
              </a:defRPr>
            </a:lvl1pPr>
            <a:lvl2pPr indent="-381000" lvl="1" marL="914400" rtl="0">
              <a:spcBef>
                <a:spcPts val="0"/>
              </a:spcBef>
              <a:spcAft>
                <a:spcPts val="0"/>
              </a:spcAft>
              <a:buSzPts val="2400"/>
              <a:buFont typeface="Proxima Nova"/>
              <a:buChar char="○"/>
              <a:defRPr>
                <a:latin typeface="Proxima Nova"/>
                <a:ea typeface="Proxima Nova"/>
                <a:cs typeface="Proxima Nova"/>
                <a:sym typeface="Proxima Nova"/>
              </a:defRPr>
            </a:lvl2pPr>
            <a:lvl3pPr indent="-342900" lvl="2" marL="1371600" rtl="0">
              <a:spcBef>
                <a:spcPts val="0"/>
              </a:spcBef>
              <a:spcAft>
                <a:spcPts val="0"/>
              </a:spcAft>
              <a:buSzPts val="1800"/>
              <a:buFont typeface="Proxima Nova"/>
              <a:buChar char="■"/>
              <a:defRPr>
                <a:latin typeface="Proxima Nova"/>
                <a:ea typeface="Proxima Nova"/>
                <a:cs typeface="Proxima Nova"/>
                <a:sym typeface="Proxima Nova"/>
              </a:defRPr>
            </a:lvl3pPr>
            <a:lvl4pPr indent="-342900" lvl="3" marL="1828800" rtl="0">
              <a:spcBef>
                <a:spcPts val="0"/>
              </a:spcBef>
              <a:spcAft>
                <a:spcPts val="0"/>
              </a:spcAft>
              <a:buSzPts val="1800"/>
              <a:buFont typeface="Proxima Nova"/>
              <a:buChar char="●"/>
              <a:defRPr>
                <a:latin typeface="Proxima Nova"/>
                <a:ea typeface="Proxima Nova"/>
                <a:cs typeface="Proxima Nova"/>
                <a:sym typeface="Proxima Nova"/>
              </a:defRPr>
            </a:lvl4pPr>
            <a:lvl5pPr indent="-342900" lvl="4" marL="2286000" rtl="0">
              <a:spcBef>
                <a:spcPts val="0"/>
              </a:spcBef>
              <a:spcAft>
                <a:spcPts val="0"/>
              </a:spcAft>
              <a:buSzPts val="1800"/>
              <a:buFont typeface="Proxima Nova"/>
              <a:buChar char="○"/>
              <a:defRPr>
                <a:latin typeface="Proxima Nova"/>
                <a:ea typeface="Proxima Nova"/>
                <a:cs typeface="Proxima Nova"/>
                <a:sym typeface="Proxima Nova"/>
              </a:defRPr>
            </a:lvl5pPr>
            <a:lvl6pPr indent="-330200" lvl="5" marL="2743200" rtl="0">
              <a:spcBef>
                <a:spcPts val="0"/>
              </a:spcBef>
              <a:spcAft>
                <a:spcPts val="0"/>
              </a:spcAft>
              <a:buSzPts val="1600"/>
              <a:buFont typeface="Proxima Nova"/>
              <a:buChar char="■"/>
              <a:defRPr>
                <a:latin typeface="Proxima Nova"/>
                <a:ea typeface="Proxima Nova"/>
                <a:cs typeface="Proxima Nova"/>
                <a:sym typeface="Proxima Nova"/>
              </a:defRPr>
            </a:lvl6pPr>
            <a:lvl7pPr indent="-330200" lvl="6" marL="3200400" rtl="0">
              <a:spcBef>
                <a:spcPts val="0"/>
              </a:spcBef>
              <a:spcAft>
                <a:spcPts val="0"/>
              </a:spcAft>
              <a:buSzPts val="1600"/>
              <a:buFont typeface="Proxima Nova"/>
              <a:buChar char="●"/>
              <a:defRPr>
                <a:latin typeface="Proxima Nova"/>
                <a:ea typeface="Proxima Nova"/>
                <a:cs typeface="Proxima Nova"/>
                <a:sym typeface="Proxima Nova"/>
              </a:defRPr>
            </a:lvl7pPr>
            <a:lvl8pPr indent="-317500" lvl="7" marL="3657600" rtl="0">
              <a:spcBef>
                <a:spcPts val="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0"/>
              </a:spcBef>
              <a:spcAft>
                <a:spcPts val="0"/>
              </a:spcAft>
              <a:buSzPts val="1400"/>
              <a:buFont typeface="Proxima Nova"/>
              <a:buChar char="■"/>
              <a:defRPr>
                <a:latin typeface="Proxima Nova"/>
                <a:ea typeface="Proxima Nova"/>
                <a:cs typeface="Proxima Nova"/>
                <a:sym typeface="Proxima Nova"/>
              </a:defRPr>
            </a:lvl9pPr>
          </a:lstStyle>
          <a:p/>
        </p:txBody>
      </p:sp>
      <p:pic>
        <p:nvPicPr>
          <p:cNvPr id="55" name="Google Shape;55;p9"/>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56" name="Google Shape;56;p9"/>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57" name="Google Shape;57;p9"/>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0" name="Google Shape;60;p1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62" name="Google Shape;62;p10"/>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63" name="Google Shape;63;p10"/>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Proxima Nova"/>
              <a:buNone/>
              <a:defRPr b="1" sz="3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60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1pPr>
            <a:lvl2pPr indent="-381000" lvl="1" marL="914400" rtl="0">
              <a:lnSpc>
                <a:spcPct val="115000"/>
              </a:lnSpc>
              <a:spcBef>
                <a:spcPts val="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2pPr>
            <a:lvl3pPr indent="-342900" lvl="2" marL="13716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3pPr>
            <a:lvl4pPr indent="-342900" lvl="3" marL="18288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4pPr>
            <a:lvl5pPr indent="-342900" lvl="4" marL="22860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5pPr>
            <a:lvl6pPr indent="-330200" lvl="5" marL="27432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8" name="Google Shape;8;p1"/>
          <p:cNvSpPr txBox="1"/>
          <p:nvPr>
            <p:ph idx="12" type="sldNum"/>
          </p:nvPr>
        </p:nvSpPr>
        <p:spPr>
          <a:xfrm>
            <a:off x="50" y="4673650"/>
            <a:ext cx="1559400" cy="393600"/>
          </a:xfrm>
          <a:prstGeom prst="rect">
            <a:avLst/>
          </a:prstGeom>
          <a:noFill/>
          <a:ln>
            <a:noFill/>
          </a:ln>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cxnSp>
        <p:nvCxnSpPr>
          <p:cNvPr id="9" name="Google Shape;9;p1"/>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9.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6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hyperlink" Target="https://www.new-york-lawyers.org/assault-in-the-first-degree-new-york-penal-law-section-120-10.html" TargetMode="External"/><Relationship Id="rId5" Type="http://schemas.openxmlformats.org/officeDocument/2006/relationships/hyperlink" Target="https://www.new-york-lawyers.org/assault-in-the-second-degree-new-york-penal-law-section-120-05.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48.png"/><Relationship Id="rId7"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hyperlink" Target="https://www1.nyc.gov/assets/doh/downloads/pdf/covid/black-hospitalizations-omicron-wave.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s://www.nytimes.com/interactive/2021/03/08/climate/nyc-transit-covid.html?fbclid=IwAR2Cl_lEuBMPgV8SOrxLMzF-uEz2cLyqJjDyQkFdxbat6XCT1aH7rYspfvk" TargetMode="External"/><Relationship Id="rId4" Type="http://schemas.openxmlformats.org/officeDocument/2006/relationships/hyperlink" Target="https://www.nytimes.com/2021/10/17/opinion/uber-lyft.html?fbclid=IwAR0DA0Ux7GYyj7mKFeWPJAzsy_IAEG7a8KGgO6BtcFDEGzOAjkQ4FcZXSf8" TargetMode="External"/><Relationship Id="rId5" Type="http://schemas.openxmlformats.org/officeDocument/2006/relationships/hyperlink" Target="https://abcnews.go.com/US/york-city-faces-daunting-dangerous-task-keeping-mta/story?id=70389382&amp;fbclid=IwAR2SblMVcxLa1KsRqQoaOBKFbTvv7X2Lhy3a_xGH9Z11zMJYtB_8ny9oeGc" TargetMode="External"/><Relationship Id="rId6" Type="http://schemas.openxmlformats.org/officeDocument/2006/relationships/image" Target="../media/image42.png"/><Relationship Id="rId7"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hyperlink" Target="https://data.cityofnewyork.us/Public-Safety/NYPD-Arrests-Data-Historic-/8h9b-rp9u/data" TargetMode="External"/></Relationships>
</file>

<file path=ppt/slides/_rels/slide42.xml.rels><?xml version="1.0" encoding="UTF-8" standalone="yes"?><Relationships xmlns="http://schemas.openxmlformats.org/package/2006/relationships"><Relationship Id="rId11" Type="http://schemas.openxmlformats.org/officeDocument/2006/relationships/hyperlink" Target="https://www.appealslawgroup.com/new-york-bail-reform-law-in-2020-what-you-need-to-know/" TargetMode="External"/><Relationship Id="rId10" Type="http://schemas.openxmlformats.org/officeDocument/2006/relationships/hyperlink" Target="https://en.wikipedia.org/wiki/COVID-19_pandemic_in_New_York_(state)" TargetMode="External"/><Relationship Id="rId13" Type="http://schemas.openxmlformats.org/officeDocument/2006/relationships/hyperlink" Target="https://en.wikipedia.org/wiki/Financial_District,_Manhattan" TargetMode="External"/><Relationship Id="rId12" Type="http://schemas.openxmlformats.org/officeDocument/2006/relationships/hyperlink" Target="https://criminaldefense.1800nynylaw.com/new-york-assault-in-the-third-degree.html" TargetMode="External"/><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hyperlink" Target="https://abcnews.go.com/US/recent-shootings-york-city-transit-crime-holds-steady/story?id=84908004" TargetMode="External"/><Relationship Id="rId4" Type="http://schemas.openxmlformats.org/officeDocument/2006/relationships/hyperlink" Target="https://toddwschneider.com/posts/taxi-uber-lyft-usage-new-york-city/?fbclid=IwAR1U81JeTLUzbh2oXUj-eyHX1yxNTK5ZgvtcCVuGDFdSAAViEFMHhMf16Rw" TargetMode="External"/><Relationship Id="rId9" Type="http://schemas.openxmlformats.org/officeDocument/2006/relationships/hyperlink" Target="https://en.wikipedia.org/wiki/COVID-19_pandemic_in_New_York_City" TargetMode="External"/><Relationship Id="rId15" Type="http://schemas.openxmlformats.org/officeDocument/2006/relationships/hyperlink" Target="https://www1.nyc.gov/assets/doh/downloads/pdf/epi/databrief130.pdf" TargetMode="External"/><Relationship Id="rId14" Type="http://schemas.openxmlformats.org/officeDocument/2006/relationships/hyperlink" Target="https://censusreporter.org/profiles/79500US3603810-nyc-manhattan-community-district-1-2-battery-park-city-greenwich-village-soho-puma-ny/#race" TargetMode="External"/><Relationship Id="rId5" Type="http://schemas.openxmlformats.org/officeDocument/2006/relationships/hyperlink" Target="https://www.statista.com/statistics/1285496/annual-revenue-mta-new-york-public-transport/#:~:text=The%20annual%20operating%20revenue%20of,compared%20to%20the%20previous%20year" TargetMode="External"/><Relationship Id="rId6" Type="http://schemas.openxmlformats.org/officeDocument/2006/relationships/hyperlink" Target="https://www.new-york-lawyers.org/assault-in-the-first-degree-new-york-penal-law-section-120-10.html" TargetMode="External"/><Relationship Id="rId7" Type="http://schemas.openxmlformats.org/officeDocument/2006/relationships/hyperlink" Target="https://www.new-york-lawyers.org/assault.html" TargetMode="External"/><Relationship Id="rId8" Type="http://schemas.openxmlformats.org/officeDocument/2006/relationships/hyperlink" Target="https://www1.nyc.gov/assets/doh/downloads/pdf/covid/black-hospitalizations-omicron-wave.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5"/>
          <p:cNvSpPr txBox="1"/>
          <p:nvPr/>
        </p:nvSpPr>
        <p:spPr>
          <a:xfrm>
            <a:off x="583650" y="2198338"/>
            <a:ext cx="79767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000">
              <a:latin typeface="Proxima Nova"/>
              <a:ea typeface="Proxima Nova"/>
              <a:cs typeface="Proxima Nova"/>
              <a:sym typeface="Proxima Nova"/>
            </a:endParaRPr>
          </a:p>
        </p:txBody>
      </p:sp>
      <p:sp>
        <p:nvSpPr>
          <p:cNvPr id="88" name="Google Shape;88;p15"/>
          <p:cNvSpPr txBox="1"/>
          <p:nvPr/>
        </p:nvSpPr>
        <p:spPr>
          <a:xfrm>
            <a:off x="267825" y="3236600"/>
            <a:ext cx="84837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p:txBody>
      </p:sp>
      <p:pic>
        <p:nvPicPr>
          <p:cNvPr id="89" name="Google Shape;89;p15"/>
          <p:cNvPicPr preferRelativeResize="0"/>
          <p:nvPr/>
        </p:nvPicPr>
        <p:blipFill rotWithShape="1">
          <a:blip r:embed="rId4">
            <a:alphaModFix/>
          </a:blip>
          <a:srcRect b="0" l="0" r="0" t="0"/>
          <a:stretch/>
        </p:blipFill>
        <p:spPr>
          <a:xfrm>
            <a:off x="108000" y="304350"/>
            <a:ext cx="1993200" cy="923400"/>
          </a:xfrm>
          <a:prstGeom prst="rect">
            <a:avLst/>
          </a:prstGeom>
          <a:noFill/>
          <a:ln>
            <a:noFill/>
          </a:ln>
        </p:spPr>
      </p:pic>
      <p:sp>
        <p:nvSpPr>
          <p:cNvPr id="90" name="Google Shape;90;p15"/>
          <p:cNvSpPr txBox="1"/>
          <p:nvPr/>
        </p:nvSpPr>
        <p:spPr>
          <a:xfrm>
            <a:off x="2101200" y="304350"/>
            <a:ext cx="6534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rgbClr val="1C4587"/>
                </a:solidFill>
                <a:latin typeface="Proxima Nova"/>
                <a:ea typeface="Proxima Nova"/>
                <a:cs typeface="Proxima Nova"/>
                <a:sym typeface="Proxima Nova"/>
              </a:rPr>
              <a:t>COVID-19 Effect on NYC Crime </a:t>
            </a:r>
            <a:endParaRPr b="1" sz="3400">
              <a:solidFill>
                <a:srgbClr val="1C4587"/>
              </a:solidFill>
              <a:latin typeface="Proxima Nova"/>
              <a:ea typeface="Proxima Nova"/>
              <a:cs typeface="Proxima Nova"/>
              <a:sym typeface="Proxima Nova"/>
            </a:endParaRPr>
          </a:p>
        </p:txBody>
      </p:sp>
      <p:sp>
        <p:nvSpPr>
          <p:cNvPr id="91" name="Google Shape;91;p15"/>
          <p:cNvSpPr txBox="1"/>
          <p:nvPr/>
        </p:nvSpPr>
        <p:spPr>
          <a:xfrm>
            <a:off x="1625300" y="2033050"/>
            <a:ext cx="1602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Proxima Nova"/>
                <a:ea typeface="Proxima Nova"/>
                <a:cs typeface="Proxima Nova"/>
                <a:sym typeface="Proxima Nova"/>
              </a:rPr>
              <a:t>Mei Tak Lee</a:t>
            </a:r>
            <a:endParaRPr b="1" sz="2100"/>
          </a:p>
        </p:txBody>
      </p:sp>
      <p:sp>
        <p:nvSpPr>
          <p:cNvPr id="92" name="Google Shape;92;p15"/>
          <p:cNvSpPr txBox="1"/>
          <p:nvPr/>
        </p:nvSpPr>
        <p:spPr>
          <a:xfrm>
            <a:off x="3165450" y="2033050"/>
            <a:ext cx="141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Proxima Nova"/>
                <a:ea typeface="Proxima Nova"/>
                <a:cs typeface="Proxima Nova"/>
                <a:sym typeface="Proxima Nova"/>
              </a:rPr>
              <a:t>Shany </a:t>
            </a:r>
            <a:endParaRPr b="1" sz="24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chemeClr val="lt1"/>
                </a:solidFill>
                <a:latin typeface="Proxima Nova"/>
                <a:ea typeface="Proxima Nova"/>
                <a:cs typeface="Proxima Nova"/>
                <a:sym typeface="Proxima Nova"/>
              </a:rPr>
              <a:t>Lajara</a:t>
            </a:r>
            <a:endParaRPr b="1" sz="2100"/>
          </a:p>
        </p:txBody>
      </p:sp>
      <p:sp>
        <p:nvSpPr>
          <p:cNvPr id="93" name="Google Shape;93;p15"/>
          <p:cNvSpPr txBox="1"/>
          <p:nvPr/>
        </p:nvSpPr>
        <p:spPr>
          <a:xfrm>
            <a:off x="4575450" y="2033050"/>
            <a:ext cx="1714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Proxima Nova"/>
                <a:ea typeface="Proxima Nova"/>
                <a:cs typeface="Proxima Nova"/>
                <a:sym typeface="Proxima Nova"/>
              </a:rPr>
              <a:t>Tanzil </a:t>
            </a:r>
            <a:endParaRPr b="1" sz="24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chemeClr val="lt1"/>
                </a:solidFill>
                <a:latin typeface="Proxima Nova"/>
                <a:ea typeface="Proxima Nova"/>
                <a:cs typeface="Proxima Nova"/>
                <a:sym typeface="Proxima Nova"/>
              </a:rPr>
              <a:t>Baraskar</a:t>
            </a:r>
            <a:endParaRPr b="1" sz="2400">
              <a:solidFill>
                <a:schemeClr val="lt1"/>
              </a:solidFill>
              <a:latin typeface="Proxima Nova"/>
              <a:ea typeface="Proxima Nova"/>
              <a:cs typeface="Proxima Nova"/>
              <a:sym typeface="Proxima Nova"/>
            </a:endParaRPr>
          </a:p>
        </p:txBody>
      </p:sp>
      <p:sp>
        <p:nvSpPr>
          <p:cNvPr id="94" name="Google Shape;94;p15"/>
          <p:cNvSpPr txBox="1"/>
          <p:nvPr/>
        </p:nvSpPr>
        <p:spPr>
          <a:xfrm>
            <a:off x="6097425" y="2033050"/>
            <a:ext cx="1714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Proxima Nova"/>
                <a:ea typeface="Proxima Nova"/>
                <a:cs typeface="Proxima Nova"/>
                <a:sym typeface="Proxima Nova"/>
              </a:rPr>
              <a:t>Virgil </a:t>
            </a:r>
            <a:endParaRPr b="1" sz="24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chemeClr val="lt1"/>
                </a:solidFill>
                <a:latin typeface="Proxima Nova"/>
                <a:ea typeface="Proxima Nova"/>
                <a:cs typeface="Proxima Nova"/>
                <a:sym typeface="Proxima Nova"/>
              </a:rPr>
              <a:t>Latorre</a:t>
            </a:r>
            <a:endParaRPr b="1" sz="24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4"/>
          <p:cNvPicPr preferRelativeResize="0"/>
          <p:nvPr/>
        </p:nvPicPr>
        <p:blipFill rotWithShape="1">
          <a:blip r:embed="rId3">
            <a:alphaModFix amt="50000"/>
          </a:blip>
          <a:srcRect b="3567" l="2428" r="-372" t="0"/>
          <a:stretch/>
        </p:blipFill>
        <p:spPr>
          <a:xfrm>
            <a:off x="0" y="0"/>
            <a:ext cx="9287552" cy="5143501"/>
          </a:xfrm>
          <a:prstGeom prst="rect">
            <a:avLst/>
          </a:prstGeom>
          <a:noFill/>
          <a:ln>
            <a:noFill/>
          </a:ln>
        </p:spPr>
      </p:pic>
      <p:sp>
        <p:nvSpPr>
          <p:cNvPr id="163" name="Google Shape;163;p24"/>
          <p:cNvSpPr txBox="1"/>
          <p:nvPr>
            <p:ph type="title"/>
          </p:nvPr>
        </p:nvSpPr>
        <p:spPr>
          <a:xfrm>
            <a:off x="457200" y="151275"/>
            <a:ext cx="8229600" cy="102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113E8F"/>
                </a:solidFill>
              </a:rPr>
              <a:t>TOP 4 CRIMES IN NEW YORK</a:t>
            </a:r>
            <a:endParaRPr sz="2500">
              <a:solidFill>
                <a:srgbClr val="113E8F"/>
              </a:solidFill>
            </a:endParaRPr>
          </a:p>
          <a:p>
            <a:pPr indent="0" lvl="0" marL="0" rtl="0" algn="ctr">
              <a:spcBef>
                <a:spcPts val="0"/>
              </a:spcBef>
              <a:spcAft>
                <a:spcPts val="0"/>
              </a:spcAft>
              <a:buNone/>
            </a:pPr>
            <a:r>
              <a:rPr lang="en" sz="2500">
                <a:solidFill>
                  <a:srgbClr val="113E8F"/>
                </a:solidFill>
              </a:rPr>
              <a:t>[2017-2021]</a:t>
            </a:r>
            <a:endParaRPr sz="2500">
              <a:solidFill>
                <a:srgbClr val="113E8F"/>
              </a:solidFill>
            </a:endParaRPr>
          </a:p>
        </p:txBody>
      </p:sp>
      <p:sp>
        <p:nvSpPr>
          <p:cNvPr id="164" name="Google Shape;164;p24"/>
          <p:cNvSpPr txBox="1"/>
          <p:nvPr/>
        </p:nvSpPr>
        <p:spPr>
          <a:xfrm>
            <a:off x="122325" y="1645175"/>
            <a:ext cx="41634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113E8F"/>
              </a:buClr>
              <a:buSzPts val="2000"/>
              <a:buFont typeface="Proxima Nova"/>
              <a:buChar char="●"/>
            </a:pPr>
            <a:r>
              <a:rPr b="1" lang="en" sz="2000">
                <a:solidFill>
                  <a:srgbClr val="113E8F"/>
                </a:solidFill>
                <a:latin typeface="Proxima Nova"/>
                <a:ea typeface="Proxima Nova"/>
                <a:cs typeface="Proxima Nova"/>
                <a:sym typeface="Proxima Nova"/>
              </a:rPr>
              <a:t>3rd Degree </a:t>
            </a:r>
            <a:r>
              <a:rPr b="1" lang="en" sz="2000">
                <a:solidFill>
                  <a:srgbClr val="113E8F"/>
                </a:solidFill>
                <a:latin typeface="Proxima Nova"/>
                <a:ea typeface="Proxima Nova"/>
                <a:cs typeface="Proxima Nova"/>
                <a:sym typeface="Proxima Nova"/>
              </a:rPr>
              <a:t>Assault</a:t>
            </a:r>
            <a:endParaRPr b="1" sz="2000">
              <a:solidFill>
                <a:srgbClr val="113E8F"/>
              </a:solidFill>
              <a:latin typeface="Proxima Nova"/>
              <a:ea typeface="Proxima Nova"/>
              <a:cs typeface="Proxima Nova"/>
              <a:sym typeface="Proxima Nova"/>
            </a:endParaRPr>
          </a:p>
          <a:p>
            <a:pPr indent="0" lvl="0" marL="457200" rtl="0" algn="l">
              <a:spcBef>
                <a:spcPts val="0"/>
              </a:spcBef>
              <a:spcAft>
                <a:spcPts val="0"/>
              </a:spcAft>
              <a:buNone/>
            </a:pPr>
            <a:r>
              <a:t/>
            </a:r>
            <a:endParaRPr b="1" sz="2000">
              <a:solidFill>
                <a:srgbClr val="113E8F"/>
              </a:solidFill>
              <a:latin typeface="Proxima Nova"/>
              <a:ea typeface="Proxima Nova"/>
              <a:cs typeface="Proxima Nova"/>
              <a:sym typeface="Proxima Nova"/>
            </a:endParaRPr>
          </a:p>
          <a:p>
            <a:pPr indent="-355600" lvl="0" marL="457200" rtl="0" algn="l">
              <a:spcBef>
                <a:spcPts val="0"/>
              </a:spcBef>
              <a:spcAft>
                <a:spcPts val="0"/>
              </a:spcAft>
              <a:buClr>
                <a:srgbClr val="113E8F"/>
              </a:buClr>
              <a:buSzPts val="2000"/>
              <a:buFont typeface="Proxima Nova"/>
              <a:buChar char="●"/>
            </a:pPr>
            <a:r>
              <a:rPr b="1" lang="en" sz="2000">
                <a:solidFill>
                  <a:srgbClr val="113E8F"/>
                </a:solidFill>
                <a:latin typeface="Proxima Nova"/>
                <a:ea typeface="Proxima Nova"/>
                <a:cs typeface="Proxima Nova"/>
                <a:sym typeface="Proxima Nova"/>
              </a:rPr>
              <a:t>2nd &amp; 1st Degree Assault </a:t>
            </a:r>
            <a:endParaRPr b="1" sz="2000">
              <a:solidFill>
                <a:srgbClr val="113E8F"/>
              </a:solidFill>
              <a:latin typeface="Proxima Nova"/>
              <a:ea typeface="Proxima Nova"/>
              <a:cs typeface="Proxima Nova"/>
              <a:sym typeface="Proxima Nova"/>
            </a:endParaRPr>
          </a:p>
          <a:p>
            <a:pPr indent="0" lvl="0" marL="0" rtl="0" algn="l">
              <a:spcBef>
                <a:spcPts val="0"/>
              </a:spcBef>
              <a:spcAft>
                <a:spcPts val="0"/>
              </a:spcAft>
              <a:buNone/>
            </a:pPr>
            <a:r>
              <a:t/>
            </a:r>
            <a:endParaRPr b="1" sz="2000">
              <a:solidFill>
                <a:srgbClr val="113E8F"/>
              </a:solidFill>
              <a:latin typeface="Proxima Nova"/>
              <a:ea typeface="Proxima Nova"/>
              <a:cs typeface="Proxima Nova"/>
              <a:sym typeface="Proxima Nova"/>
            </a:endParaRPr>
          </a:p>
          <a:p>
            <a:pPr indent="-355600" lvl="0" marL="457200" rtl="0" algn="l">
              <a:spcBef>
                <a:spcPts val="0"/>
              </a:spcBef>
              <a:spcAft>
                <a:spcPts val="0"/>
              </a:spcAft>
              <a:buClr>
                <a:srgbClr val="113E8F"/>
              </a:buClr>
              <a:buSzPts val="2000"/>
              <a:buFont typeface="Proxima Nova"/>
              <a:buChar char="●"/>
            </a:pPr>
            <a:r>
              <a:rPr b="1" lang="en" sz="2000">
                <a:solidFill>
                  <a:srgbClr val="113E8F"/>
                </a:solidFill>
                <a:latin typeface="Proxima Nova"/>
                <a:ea typeface="Proxima Nova"/>
                <a:cs typeface="Proxima Nova"/>
                <a:sym typeface="Proxima Nova"/>
              </a:rPr>
              <a:t>Traffic Violations</a:t>
            </a:r>
            <a:endParaRPr b="1" sz="2000">
              <a:solidFill>
                <a:srgbClr val="113E8F"/>
              </a:solidFill>
              <a:latin typeface="Proxima Nova"/>
              <a:ea typeface="Proxima Nova"/>
              <a:cs typeface="Proxima Nova"/>
              <a:sym typeface="Proxima Nova"/>
            </a:endParaRPr>
          </a:p>
          <a:p>
            <a:pPr indent="0" lvl="0" marL="0" rtl="0" algn="l">
              <a:spcBef>
                <a:spcPts val="0"/>
              </a:spcBef>
              <a:spcAft>
                <a:spcPts val="0"/>
              </a:spcAft>
              <a:buNone/>
            </a:pPr>
            <a:r>
              <a:t/>
            </a:r>
            <a:endParaRPr b="1" sz="2000">
              <a:solidFill>
                <a:srgbClr val="113E8F"/>
              </a:solidFill>
              <a:latin typeface="Proxima Nova"/>
              <a:ea typeface="Proxima Nova"/>
              <a:cs typeface="Proxima Nova"/>
              <a:sym typeface="Proxima Nova"/>
            </a:endParaRPr>
          </a:p>
          <a:p>
            <a:pPr indent="-355600" lvl="0" marL="457200" rtl="0" algn="l">
              <a:spcBef>
                <a:spcPts val="0"/>
              </a:spcBef>
              <a:spcAft>
                <a:spcPts val="0"/>
              </a:spcAft>
              <a:buClr>
                <a:srgbClr val="113E8F"/>
              </a:buClr>
              <a:buSzPts val="2000"/>
              <a:buFont typeface="Proxima Nova"/>
              <a:buChar char="●"/>
            </a:pPr>
            <a:r>
              <a:rPr b="1" lang="en" sz="2000">
                <a:solidFill>
                  <a:srgbClr val="113E8F"/>
                </a:solidFill>
                <a:latin typeface="Proxima Nova"/>
                <a:ea typeface="Proxima Nova"/>
                <a:cs typeface="Proxima Nova"/>
                <a:sym typeface="Proxima Nova"/>
              </a:rPr>
              <a:t>Larceny</a:t>
            </a:r>
            <a:endParaRPr b="1" sz="2000">
              <a:solidFill>
                <a:srgbClr val="113E8F"/>
              </a:solidFill>
              <a:latin typeface="Proxima Nova"/>
              <a:ea typeface="Proxima Nova"/>
              <a:cs typeface="Proxima Nova"/>
              <a:sym typeface="Proxima Nova"/>
            </a:endParaRPr>
          </a:p>
        </p:txBody>
      </p:sp>
      <p:pic>
        <p:nvPicPr>
          <p:cNvPr id="165" name="Google Shape;165;p24"/>
          <p:cNvPicPr preferRelativeResize="0"/>
          <p:nvPr/>
        </p:nvPicPr>
        <p:blipFill rotWithShape="1">
          <a:blip r:embed="rId4">
            <a:alphaModFix/>
          </a:blip>
          <a:srcRect b="0" l="0" r="0" t="5891"/>
          <a:stretch/>
        </p:blipFill>
        <p:spPr>
          <a:xfrm>
            <a:off x="3583950" y="1645175"/>
            <a:ext cx="5449226" cy="288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457200" y="205975"/>
            <a:ext cx="8229600" cy="6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3rd Degree Assault</a:t>
            </a:r>
            <a:endParaRPr sz="3000"/>
          </a:p>
        </p:txBody>
      </p:sp>
      <p:sp>
        <p:nvSpPr>
          <p:cNvPr id="171" name="Google Shape;171;p25"/>
          <p:cNvSpPr txBox="1"/>
          <p:nvPr>
            <p:ph idx="1" type="body"/>
          </p:nvPr>
        </p:nvSpPr>
        <p:spPr>
          <a:xfrm>
            <a:off x="457200" y="857275"/>
            <a:ext cx="8229600" cy="392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500"/>
              <a:t>The most minor form of assault where a person </a:t>
            </a:r>
            <a:endParaRPr sz="1500"/>
          </a:p>
          <a:p>
            <a:pPr indent="-323850" lvl="0" marL="457200" rtl="0" algn="l">
              <a:spcBef>
                <a:spcPts val="600"/>
              </a:spcBef>
              <a:spcAft>
                <a:spcPts val="0"/>
              </a:spcAft>
              <a:buSzPts val="1500"/>
              <a:buFont typeface="Proxima Nova"/>
              <a:buChar char="●"/>
            </a:pPr>
            <a:r>
              <a:rPr lang="en" sz="1500"/>
              <a:t>Intentionally physically injure another person</a:t>
            </a:r>
            <a:endParaRPr sz="1500"/>
          </a:p>
          <a:p>
            <a:pPr indent="-323850" lvl="0" marL="457200" rtl="0" algn="l">
              <a:spcBef>
                <a:spcPts val="0"/>
              </a:spcBef>
              <a:spcAft>
                <a:spcPts val="0"/>
              </a:spcAft>
              <a:buSzPts val="1500"/>
              <a:buFont typeface="Proxima Nova"/>
              <a:buChar char="●"/>
            </a:pPr>
            <a:r>
              <a:rPr lang="en" sz="1500"/>
              <a:t>Injure a third party when a person intended to injure another person</a:t>
            </a:r>
            <a:endParaRPr sz="1500"/>
          </a:p>
          <a:p>
            <a:pPr indent="-323850" lvl="0" marL="457200" rtl="0" algn="l">
              <a:spcBef>
                <a:spcPts val="0"/>
              </a:spcBef>
              <a:spcAft>
                <a:spcPts val="0"/>
              </a:spcAft>
              <a:buSzPts val="1500"/>
              <a:buFont typeface="Proxima Nova"/>
              <a:buChar char="●"/>
            </a:pPr>
            <a:r>
              <a:rPr lang="en" sz="1500"/>
              <a:t>Negligently injure another person using a deadly weapon or dangerous instrument</a:t>
            </a:r>
            <a:endParaRPr sz="1500"/>
          </a:p>
          <a:p>
            <a:pPr indent="-323850" lvl="0" marL="457200" rtl="0" algn="l">
              <a:spcBef>
                <a:spcPts val="0"/>
              </a:spcBef>
              <a:spcAft>
                <a:spcPts val="0"/>
              </a:spcAft>
              <a:buSzPts val="1500"/>
              <a:buFont typeface="Proxima Nova"/>
              <a:buChar char="●"/>
            </a:pPr>
            <a:r>
              <a:rPr lang="en" sz="1500"/>
              <a:t>Recklessly injure another person</a:t>
            </a:r>
            <a:endParaRPr sz="1500"/>
          </a:p>
          <a:p>
            <a:pPr indent="0" lvl="0" marL="0" rtl="0" algn="l">
              <a:spcBef>
                <a:spcPts val="600"/>
              </a:spcBef>
              <a:spcAft>
                <a:spcPts val="0"/>
              </a:spcAft>
              <a:buClr>
                <a:schemeClr val="dk1"/>
              </a:buClr>
              <a:buSzPts val="1100"/>
              <a:buFont typeface="Arial"/>
              <a:buNone/>
            </a:pPr>
            <a:r>
              <a:rPr lang="en" sz="1500"/>
              <a:t>New York Penalty:</a:t>
            </a:r>
            <a:endParaRPr sz="1500"/>
          </a:p>
          <a:p>
            <a:pPr indent="-323850" lvl="0" marL="457200" rtl="0" algn="l">
              <a:spcBef>
                <a:spcPts val="600"/>
              </a:spcBef>
              <a:spcAft>
                <a:spcPts val="0"/>
              </a:spcAft>
              <a:buSzPts val="1500"/>
              <a:buFont typeface="Proxima Nova"/>
              <a:buChar char="●"/>
            </a:pPr>
            <a:r>
              <a:rPr lang="en" sz="1500"/>
              <a:t>Jail time of up to one year</a:t>
            </a:r>
            <a:endParaRPr sz="1500"/>
          </a:p>
          <a:p>
            <a:pPr indent="-323850" lvl="0" marL="457200" rtl="0" algn="l">
              <a:spcBef>
                <a:spcPts val="0"/>
              </a:spcBef>
              <a:spcAft>
                <a:spcPts val="0"/>
              </a:spcAft>
              <a:buSzPts val="1500"/>
              <a:buFont typeface="Proxima Nova"/>
              <a:buChar char="●"/>
            </a:pPr>
            <a:r>
              <a:rPr lang="en" sz="1500"/>
              <a:t>Fine up to $1,000</a:t>
            </a:r>
            <a:endParaRPr sz="1500"/>
          </a:p>
          <a:p>
            <a:pPr indent="0" lvl="0" marL="0" rtl="0" algn="l">
              <a:spcBef>
                <a:spcPts val="600"/>
              </a:spcBef>
              <a:spcAft>
                <a:spcPts val="0"/>
              </a:spcAft>
              <a:buClr>
                <a:schemeClr val="dk1"/>
              </a:buClr>
              <a:buSzPts val="1100"/>
              <a:buFont typeface="Arial"/>
              <a:buNone/>
            </a:pPr>
            <a:r>
              <a:rPr lang="en" sz="1500"/>
              <a:t>Examples:</a:t>
            </a:r>
            <a:endParaRPr sz="1500"/>
          </a:p>
          <a:p>
            <a:pPr indent="-323850" lvl="0" marL="457200" rtl="0" algn="l">
              <a:spcBef>
                <a:spcPts val="600"/>
              </a:spcBef>
              <a:spcAft>
                <a:spcPts val="0"/>
              </a:spcAft>
              <a:buSzPts val="1500"/>
              <a:buFont typeface="Proxima Nova"/>
              <a:buChar char="●"/>
            </a:pPr>
            <a:r>
              <a:rPr lang="en" sz="1500"/>
              <a:t>Domestic violence</a:t>
            </a:r>
            <a:endParaRPr sz="1500"/>
          </a:p>
          <a:p>
            <a:pPr indent="-323850" lvl="0" marL="457200" rtl="0" algn="l">
              <a:spcBef>
                <a:spcPts val="0"/>
              </a:spcBef>
              <a:spcAft>
                <a:spcPts val="0"/>
              </a:spcAft>
              <a:buSzPts val="1500"/>
              <a:buFont typeface="Proxima Nova"/>
              <a:buChar char="●"/>
            </a:pPr>
            <a:r>
              <a:rPr lang="en" sz="1500"/>
              <a:t>A bar fight, punching a person which causes a black eye</a:t>
            </a:r>
            <a:endParaRPr sz="1500"/>
          </a:p>
          <a:p>
            <a:pPr indent="-323850" lvl="0" marL="457200" rtl="0" algn="l">
              <a:spcBef>
                <a:spcPts val="0"/>
              </a:spcBef>
              <a:spcAft>
                <a:spcPts val="0"/>
              </a:spcAft>
              <a:buSzPts val="1500"/>
              <a:buFont typeface="Proxima Nova"/>
              <a:buChar char="●"/>
            </a:pPr>
            <a:r>
              <a:rPr lang="en" sz="1500"/>
              <a:t>Accidentally hurting someone while whipping a baseball bat</a:t>
            </a:r>
            <a:endParaRPr sz="1500"/>
          </a:p>
          <a:p>
            <a:pPr indent="0" lvl="0" marL="0" rtl="0" algn="l">
              <a:spcBef>
                <a:spcPts val="600"/>
              </a:spcBef>
              <a:spcAft>
                <a:spcPts val="0"/>
              </a:spcAft>
              <a:buNone/>
            </a:pPr>
            <a:r>
              <a:t/>
            </a:r>
            <a:endParaRPr/>
          </a:p>
        </p:txBody>
      </p:sp>
      <p:pic>
        <p:nvPicPr>
          <p:cNvPr id="172" name="Google Shape;172;p25"/>
          <p:cNvPicPr preferRelativeResize="0"/>
          <p:nvPr/>
        </p:nvPicPr>
        <p:blipFill>
          <a:blip r:embed="rId3">
            <a:alphaModFix/>
          </a:blip>
          <a:stretch>
            <a:fillRect/>
          </a:stretch>
        </p:blipFill>
        <p:spPr>
          <a:xfrm>
            <a:off x="6204900" y="2218350"/>
            <a:ext cx="2711146" cy="2041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457200" y="205975"/>
            <a:ext cx="8229600" cy="6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3rd Degree Assault - Observations</a:t>
            </a:r>
            <a:endParaRPr sz="3000"/>
          </a:p>
        </p:txBody>
      </p:sp>
      <p:sp>
        <p:nvSpPr>
          <p:cNvPr id="178" name="Google Shape;178;p26"/>
          <p:cNvSpPr txBox="1"/>
          <p:nvPr/>
        </p:nvSpPr>
        <p:spPr>
          <a:xfrm>
            <a:off x="6452600" y="857275"/>
            <a:ext cx="2613300" cy="40287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Overall number of assaults decreased during Covid</a:t>
            </a:r>
            <a:endParaRPr sz="1500">
              <a:solidFill>
                <a:srgbClr val="000000"/>
              </a:solidFill>
              <a:latin typeface="Proxima Nova"/>
              <a:ea typeface="Proxima Nova"/>
              <a:cs typeface="Proxima Nova"/>
              <a:sym typeface="Proxima Nova"/>
            </a:endParaRPr>
          </a:p>
          <a:p>
            <a:pPr indent="-323850" lvl="0" marL="457200" rtl="0" algn="l">
              <a:lnSpc>
                <a:spcPct val="115000"/>
              </a:lnSpc>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Bronx had the highest number of arrests but did not improve or worsen between 2020-21</a:t>
            </a:r>
            <a:endParaRPr sz="1500">
              <a:solidFill>
                <a:srgbClr val="000000"/>
              </a:solidFill>
              <a:latin typeface="Proxima Nova"/>
              <a:ea typeface="Proxima Nova"/>
              <a:cs typeface="Proxima Nova"/>
              <a:sym typeface="Proxima Nova"/>
            </a:endParaRPr>
          </a:p>
          <a:p>
            <a:pPr indent="-323850" lvl="0" marL="457200" rtl="0" algn="l">
              <a:lnSpc>
                <a:spcPct val="115000"/>
              </a:lnSpc>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Besides the Bronx, all boroughs increased in assaults between 2020-21 </a:t>
            </a:r>
            <a:endParaRPr sz="1500">
              <a:solidFill>
                <a:srgbClr val="000000"/>
              </a:solidFill>
              <a:latin typeface="Proxima Nova"/>
              <a:ea typeface="Proxima Nova"/>
              <a:cs typeface="Proxima Nova"/>
              <a:sym typeface="Proxima Nova"/>
            </a:endParaRPr>
          </a:p>
          <a:p>
            <a:pPr indent="0" lvl="0" marL="457200" rtl="0" algn="l">
              <a:lnSpc>
                <a:spcPct val="115000"/>
              </a:lnSpc>
              <a:spcBef>
                <a:spcPts val="1200"/>
              </a:spcBef>
              <a:spcAft>
                <a:spcPts val="1200"/>
              </a:spcAft>
              <a:buNone/>
            </a:pPr>
            <a:r>
              <a:t/>
            </a:r>
            <a:endParaRPr sz="1500">
              <a:solidFill>
                <a:srgbClr val="595959"/>
              </a:solidFill>
              <a:latin typeface="Proxima Nova"/>
              <a:ea typeface="Proxima Nova"/>
              <a:cs typeface="Proxima Nova"/>
              <a:sym typeface="Proxima Nova"/>
            </a:endParaRPr>
          </a:p>
        </p:txBody>
      </p:sp>
      <p:pic>
        <p:nvPicPr>
          <p:cNvPr id="179" name="Google Shape;179;p26"/>
          <p:cNvPicPr preferRelativeResize="0"/>
          <p:nvPr/>
        </p:nvPicPr>
        <p:blipFill>
          <a:blip r:embed="rId3">
            <a:alphaModFix/>
          </a:blip>
          <a:stretch>
            <a:fillRect/>
          </a:stretch>
        </p:blipFill>
        <p:spPr>
          <a:xfrm>
            <a:off x="152400" y="728512"/>
            <a:ext cx="6125265" cy="4286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457200" y="205975"/>
            <a:ext cx="8229600" cy="6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3rd Degree Assault - Observations</a:t>
            </a:r>
            <a:endParaRPr sz="3000"/>
          </a:p>
        </p:txBody>
      </p:sp>
      <p:pic>
        <p:nvPicPr>
          <p:cNvPr id="185" name="Google Shape;185;p27"/>
          <p:cNvPicPr preferRelativeResize="0"/>
          <p:nvPr/>
        </p:nvPicPr>
        <p:blipFill>
          <a:blip r:embed="rId3">
            <a:alphaModFix/>
          </a:blip>
          <a:stretch>
            <a:fillRect/>
          </a:stretch>
        </p:blipFill>
        <p:spPr>
          <a:xfrm>
            <a:off x="127575" y="1133201"/>
            <a:ext cx="4558474" cy="2746539"/>
          </a:xfrm>
          <a:prstGeom prst="rect">
            <a:avLst/>
          </a:prstGeom>
          <a:noFill/>
          <a:ln>
            <a:noFill/>
          </a:ln>
        </p:spPr>
      </p:pic>
      <p:pic>
        <p:nvPicPr>
          <p:cNvPr id="186" name="Google Shape;186;p27"/>
          <p:cNvPicPr preferRelativeResize="0"/>
          <p:nvPr/>
        </p:nvPicPr>
        <p:blipFill>
          <a:blip r:embed="rId4">
            <a:alphaModFix/>
          </a:blip>
          <a:stretch>
            <a:fillRect/>
          </a:stretch>
        </p:blipFill>
        <p:spPr>
          <a:xfrm>
            <a:off x="4784400" y="703100"/>
            <a:ext cx="3976150" cy="3976150"/>
          </a:xfrm>
          <a:prstGeom prst="rect">
            <a:avLst/>
          </a:prstGeom>
          <a:noFill/>
          <a:ln>
            <a:noFill/>
          </a:ln>
        </p:spPr>
      </p:pic>
      <p:sp>
        <p:nvSpPr>
          <p:cNvPr id="187" name="Google Shape;187;p27"/>
          <p:cNvSpPr txBox="1"/>
          <p:nvPr/>
        </p:nvSpPr>
        <p:spPr>
          <a:xfrm>
            <a:off x="127575" y="4041325"/>
            <a:ext cx="46896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The locations shown do not have the most assaults but has the most increased between the two years.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457200" y="205975"/>
            <a:ext cx="8229600" cy="6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3rd Degree Assault - Observations</a:t>
            </a:r>
            <a:endParaRPr sz="3000"/>
          </a:p>
        </p:txBody>
      </p:sp>
      <p:pic>
        <p:nvPicPr>
          <p:cNvPr id="193" name="Google Shape;193;p28"/>
          <p:cNvPicPr preferRelativeResize="0"/>
          <p:nvPr/>
        </p:nvPicPr>
        <p:blipFill>
          <a:blip r:embed="rId3">
            <a:alphaModFix/>
          </a:blip>
          <a:stretch>
            <a:fillRect/>
          </a:stretch>
        </p:blipFill>
        <p:spPr>
          <a:xfrm>
            <a:off x="5814663" y="1411575"/>
            <a:ext cx="3188875" cy="1793726"/>
          </a:xfrm>
          <a:prstGeom prst="rect">
            <a:avLst/>
          </a:prstGeom>
          <a:noFill/>
          <a:ln>
            <a:noFill/>
          </a:ln>
        </p:spPr>
      </p:pic>
      <p:sp>
        <p:nvSpPr>
          <p:cNvPr id="194" name="Google Shape;194;p28"/>
          <p:cNvSpPr txBox="1"/>
          <p:nvPr/>
        </p:nvSpPr>
        <p:spPr>
          <a:xfrm>
            <a:off x="457200" y="857275"/>
            <a:ext cx="6065400" cy="401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500">
                <a:latin typeface="Proxima Nova"/>
                <a:ea typeface="Proxima Nova"/>
                <a:cs typeface="Proxima Nova"/>
                <a:sym typeface="Proxima Nova"/>
              </a:rPr>
              <a:t>Financial District &amp; Lower Manhattan</a:t>
            </a:r>
            <a:r>
              <a:rPr b="1" lang="en" sz="1500">
                <a:solidFill>
                  <a:schemeClr val="dk1"/>
                </a:solidFill>
                <a:latin typeface="Proxima Nova"/>
                <a:ea typeface="Proxima Nova"/>
                <a:cs typeface="Proxima Nova"/>
                <a:sym typeface="Proxima Nova"/>
              </a:rPr>
              <a:t> (Community District 1 &amp; 2)</a:t>
            </a:r>
            <a:r>
              <a:rPr b="1" lang="en" sz="1500">
                <a:latin typeface="Proxima Nova"/>
                <a:ea typeface="Proxima Nova"/>
                <a:cs typeface="Proxima Nova"/>
                <a:sym typeface="Proxima Nova"/>
              </a:rPr>
              <a:t>:</a:t>
            </a:r>
            <a:endParaRPr b="1" sz="1500">
              <a:latin typeface="Proxima Nova"/>
              <a:ea typeface="Proxima Nova"/>
              <a:cs typeface="Proxima Nova"/>
              <a:sym typeface="Proxima Nova"/>
            </a:endParaRPr>
          </a:p>
          <a:p>
            <a:pPr indent="-323850" lvl="0" marL="457200" rtl="0" algn="l">
              <a:lnSpc>
                <a:spcPct val="115000"/>
              </a:lnSpc>
              <a:spcBef>
                <a:spcPts val="600"/>
              </a:spcBef>
              <a:spcAft>
                <a:spcPts val="0"/>
              </a:spcAft>
              <a:buSzPts val="1500"/>
              <a:buFont typeface="Proxima Nova"/>
              <a:buChar char="●"/>
            </a:pPr>
            <a:r>
              <a:rPr lang="en" sz="1500">
                <a:latin typeface="Proxima Nova"/>
                <a:ea typeface="Proxima Nova"/>
                <a:cs typeface="Proxima Nova"/>
                <a:sym typeface="Proxima Nova"/>
              </a:rPr>
              <a:t>Offices and headquarters of major financial institution</a:t>
            </a:r>
            <a:endParaRPr sz="1500">
              <a:latin typeface="Proxima Nova"/>
              <a:ea typeface="Proxima Nova"/>
              <a:cs typeface="Proxima Nova"/>
              <a:sym typeface="Proxima Nova"/>
            </a:endParaRPr>
          </a:p>
          <a:p>
            <a:pPr indent="-323850" lvl="1" marL="914400" rtl="0" algn="l">
              <a:lnSpc>
                <a:spcPct val="115000"/>
              </a:lnSpc>
              <a:spcBef>
                <a:spcPts val="0"/>
              </a:spcBef>
              <a:spcAft>
                <a:spcPts val="0"/>
              </a:spcAft>
              <a:buSzPts val="1500"/>
              <a:buFont typeface="Proxima Nova"/>
              <a:buChar char="○"/>
            </a:pPr>
            <a:r>
              <a:rPr lang="en" sz="1500">
                <a:latin typeface="Proxima Nova"/>
                <a:ea typeface="Proxima Nova"/>
                <a:cs typeface="Proxima Nova"/>
                <a:sym typeface="Proxima Nova"/>
              </a:rPr>
              <a:t>New York Stock Exchange</a:t>
            </a:r>
            <a:endParaRPr sz="1500">
              <a:latin typeface="Proxima Nova"/>
              <a:ea typeface="Proxima Nova"/>
              <a:cs typeface="Proxima Nova"/>
              <a:sym typeface="Proxima Nova"/>
            </a:endParaRPr>
          </a:p>
          <a:p>
            <a:pPr indent="-323850" lvl="1" marL="914400" rtl="0" algn="l">
              <a:lnSpc>
                <a:spcPct val="115000"/>
              </a:lnSpc>
              <a:spcBef>
                <a:spcPts val="0"/>
              </a:spcBef>
              <a:spcAft>
                <a:spcPts val="0"/>
              </a:spcAft>
              <a:buSzPts val="1500"/>
              <a:buFont typeface="Proxima Nova"/>
              <a:buChar char="○"/>
            </a:pPr>
            <a:r>
              <a:rPr lang="en" sz="1500">
                <a:latin typeface="Proxima Nova"/>
                <a:ea typeface="Proxima Nova"/>
                <a:cs typeface="Proxima Nova"/>
                <a:sym typeface="Proxima Nova"/>
              </a:rPr>
              <a:t>Federal Reserve Bank of New York</a:t>
            </a:r>
            <a:endParaRPr sz="1500">
              <a:latin typeface="Proxima Nova"/>
              <a:ea typeface="Proxima Nova"/>
              <a:cs typeface="Proxima Nova"/>
              <a:sym typeface="Proxima Nova"/>
            </a:endParaRPr>
          </a:p>
          <a:p>
            <a:pPr indent="-323850" lvl="0" marL="457200" rtl="0" algn="l">
              <a:lnSpc>
                <a:spcPct val="115000"/>
              </a:lnSpc>
              <a:spcBef>
                <a:spcPts val="0"/>
              </a:spcBef>
              <a:spcAft>
                <a:spcPts val="0"/>
              </a:spcAft>
              <a:buSzPts val="1500"/>
              <a:buFont typeface="Proxima Nova"/>
              <a:buChar char="●"/>
            </a:pPr>
            <a:r>
              <a:rPr lang="en" sz="1500">
                <a:latin typeface="Proxima Nova"/>
                <a:ea typeface="Proxima Nova"/>
                <a:cs typeface="Proxima Nova"/>
                <a:sym typeface="Proxima Nova"/>
              </a:rPr>
              <a:t>Major tourism</a:t>
            </a:r>
            <a:endParaRPr sz="1500">
              <a:latin typeface="Proxima Nova"/>
              <a:ea typeface="Proxima Nova"/>
              <a:cs typeface="Proxima Nova"/>
              <a:sym typeface="Proxima Nova"/>
            </a:endParaRPr>
          </a:p>
          <a:p>
            <a:pPr indent="-323850" lvl="1" marL="914400" rtl="0" algn="l">
              <a:lnSpc>
                <a:spcPct val="115000"/>
              </a:lnSpc>
              <a:spcBef>
                <a:spcPts val="0"/>
              </a:spcBef>
              <a:spcAft>
                <a:spcPts val="0"/>
              </a:spcAft>
              <a:buSzPts val="1500"/>
              <a:buFont typeface="Proxima Nova"/>
              <a:buChar char="○"/>
            </a:pPr>
            <a:r>
              <a:rPr lang="en" sz="1500">
                <a:latin typeface="Proxima Nova"/>
                <a:ea typeface="Proxima Nova"/>
                <a:cs typeface="Proxima Nova"/>
                <a:sym typeface="Proxima Nova"/>
              </a:rPr>
              <a:t>World Trade Center (9/11 Memorial)</a:t>
            </a:r>
            <a:endParaRPr sz="1500">
              <a:latin typeface="Proxima Nova"/>
              <a:ea typeface="Proxima Nova"/>
              <a:cs typeface="Proxima Nova"/>
              <a:sym typeface="Proxima Nova"/>
            </a:endParaRPr>
          </a:p>
          <a:p>
            <a:pPr indent="-323850" lvl="1" marL="914400" rtl="0" algn="l">
              <a:lnSpc>
                <a:spcPct val="115000"/>
              </a:lnSpc>
              <a:spcBef>
                <a:spcPts val="0"/>
              </a:spcBef>
              <a:spcAft>
                <a:spcPts val="0"/>
              </a:spcAft>
              <a:buSzPts val="1500"/>
              <a:buFont typeface="Proxima Nova"/>
              <a:buChar char="○"/>
            </a:pPr>
            <a:r>
              <a:rPr lang="en" sz="1500">
                <a:latin typeface="Proxima Nova"/>
                <a:ea typeface="Proxima Nova"/>
                <a:cs typeface="Proxima Nova"/>
                <a:sym typeface="Proxima Nova"/>
              </a:rPr>
              <a:t>Wall Street</a:t>
            </a:r>
            <a:endParaRPr sz="1500">
              <a:latin typeface="Proxima Nova"/>
              <a:ea typeface="Proxima Nova"/>
              <a:cs typeface="Proxima Nova"/>
              <a:sym typeface="Proxima Nova"/>
            </a:endParaRPr>
          </a:p>
          <a:p>
            <a:pPr indent="-323850" lvl="0" marL="457200" rtl="0" algn="l">
              <a:lnSpc>
                <a:spcPct val="115000"/>
              </a:lnSpc>
              <a:spcBef>
                <a:spcPts val="0"/>
              </a:spcBef>
              <a:spcAft>
                <a:spcPts val="0"/>
              </a:spcAft>
              <a:buSzPts val="1500"/>
              <a:buFont typeface="Proxima Nova"/>
              <a:buChar char="●"/>
            </a:pPr>
            <a:r>
              <a:rPr lang="en" sz="1500">
                <a:latin typeface="Proxima Nova"/>
                <a:ea typeface="Proxima Nova"/>
                <a:cs typeface="Proxima Nova"/>
                <a:sym typeface="Proxima Nova"/>
              </a:rPr>
              <a:t>Residential (Battery Park City, Greenwich Village, SOHO)</a:t>
            </a:r>
            <a:endParaRPr sz="1500">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Age: &lt;18 (18%), 18-64 (71%), 64&gt; (12%)</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Ethnicity: White (66%), Asian (17%), Hispanic (8%), Black (5%)</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Education: Bachelor’s degree or higher (81%)</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Housing Occupancy: 76% occupied, 24% vacant</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Median Household Income: $142,543</a:t>
            </a:r>
            <a:endParaRPr sz="15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457200" y="205975"/>
            <a:ext cx="8229600" cy="6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3rd Degree Assault - Observations</a:t>
            </a:r>
            <a:endParaRPr sz="3000"/>
          </a:p>
        </p:txBody>
      </p:sp>
      <p:pic>
        <p:nvPicPr>
          <p:cNvPr id="200" name="Google Shape;200;p29"/>
          <p:cNvPicPr preferRelativeResize="0"/>
          <p:nvPr/>
        </p:nvPicPr>
        <p:blipFill>
          <a:blip r:embed="rId3">
            <a:alphaModFix/>
          </a:blip>
          <a:stretch>
            <a:fillRect/>
          </a:stretch>
        </p:blipFill>
        <p:spPr>
          <a:xfrm>
            <a:off x="152400" y="857275"/>
            <a:ext cx="7256803" cy="4028700"/>
          </a:xfrm>
          <a:prstGeom prst="rect">
            <a:avLst/>
          </a:prstGeom>
          <a:noFill/>
          <a:ln>
            <a:noFill/>
          </a:ln>
        </p:spPr>
      </p:pic>
      <p:pic>
        <p:nvPicPr>
          <p:cNvPr id="201" name="Google Shape;201;p29"/>
          <p:cNvPicPr preferRelativeResize="0"/>
          <p:nvPr/>
        </p:nvPicPr>
        <p:blipFill>
          <a:blip r:embed="rId4">
            <a:alphaModFix/>
          </a:blip>
          <a:stretch>
            <a:fillRect/>
          </a:stretch>
        </p:blipFill>
        <p:spPr>
          <a:xfrm>
            <a:off x="152400" y="857275"/>
            <a:ext cx="7256800" cy="4028692"/>
          </a:xfrm>
          <a:prstGeom prst="rect">
            <a:avLst/>
          </a:prstGeom>
          <a:noFill/>
          <a:ln>
            <a:noFill/>
          </a:ln>
        </p:spPr>
      </p:pic>
      <p:pic>
        <p:nvPicPr>
          <p:cNvPr id="202" name="Google Shape;202;p29"/>
          <p:cNvPicPr preferRelativeResize="0"/>
          <p:nvPr/>
        </p:nvPicPr>
        <p:blipFill>
          <a:blip r:embed="rId5">
            <a:alphaModFix/>
          </a:blip>
          <a:stretch>
            <a:fillRect/>
          </a:stretch>
        </p:blipFill>
        <p:spPr>
          <a:xfrm>
            <a:off x="152400" y="857275"/>
            <a:ext cx="7256814" cy="4028700"/>
          </a:xfrm>
          <a:prstGeom prst="rect">
            <a:avLst/>
          </a:prstGeom>
          <a:noFill/>
          <a:ln>
            <a:noFill/>
          </a:ln>
        </p:spPr>
      </p:pic>
      <p:pic>
        <p:nvPicPr>
          <p:cNvPr id="203" name="Google Shape;203;p29"/>
          <p:cNvPicPr preferRelativeResize="0"/>
          <p:nvPr/>
        </p:nvPicPr>
        <p:blipFill>
          <a:blip r:embed="rId6">
            <a:alphaModFix/>
          </a:blip>
          <a:stretch>
            <a:fillRect/>
          </a:stretch>
        </p:blipFill>
        <p:spPr>
          <a:xfrm>
            <a:off x="152400" y="857275"/>
            <a:ext cx="7256825" cy="4028706"/>
          </a:xfrm>
          <a:prstGeom prst="rect">
            <a:avLst/>
          </a:prstGeom>
          <a:noFill/>
          <a:ln>
            <a:noFill/>
          </a:ln>
        </p:spPr>
      </p:pic>
      <p:pic>
        <p:nvPicPr>
          <p:cNvPr id="204" name="Google Shape;204;p29"/>
          <p:cNvPicPr preferRelativeResize="0"/>
          <p:nvPr/>
        </p:nvPicPr>
        <p:blipFill>
          <a:blip r:embed="rId7">
            <a:alphaModFix/>
          </a:blip>
          <a:stretch>
            <a:fillRect/>
          </a:stretch>
        </p:blipFill>
        <p:spPr>
          <a:xfrm>
            <a:off x="152400" y="857275"/>
            <a:ext cx="7256825" cy="4028720"/>
          </a:xfrm>
          <a:prstGeom prst="rect">
            <a:avLst/>
          </a:prstGeom>
          <a:noFill/>
          <a:ln>
            <a:noFill/>
          </a:ln>
        </p:spPr>
      </p:pic>
      <p:sp>
        <p:nvSpPr>
          <p:cNvPr id="205" name="Google Shape;205;p29"/>
          <p:cNvSpPr txBox="1"/>
          <p:nvPr/>
        </p:nvSpPr>
        <p:spPr>
          <a:xfrm>
            <a:off x="7164150" y="857275"/>
            <a:ext cx="1901700" cy="4028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500">
                <a:solidFill>
                  <a:srgbClr val="000000"/>
                </a:solidFill>
                <a:latin typeface="Proxima Nova"/>
                <a:ea typeface="Proxima Nova"/>
                <a:cs typeface="Proxima Nova"/>
                <a:sym typeface="Proxima Nova"/>
              </a:rPr>
              <a:t>Majority of assaults are committed by </a:t>
            </a:r>
            <a:endParaRPr sz="1500">
              <a:solidFill>
                <a:srgbClr val="000000"/>
              </a:solidFill>
              <a:latin typeface="Proxima Nova"/>
              <a:ea typeface="Proxima Nova"/>
              <a:cs typeface="Proxima Nova"/>
              <a:sym typeface="Proxima Nova"/>
            </a:endParaRPr>
          </a:p>
          <a:p>
            <a:pPr indent="-323850" lvl="0" marL="457200" rtl="0" algn="l">
              <a:lnSpc>
                <a:spcPct val="115000"/>
              </a:lnSpc>
              <a:spcBef>
                <a:spcPts val="120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Black</a:t>
            </a:r>
            <a:endParaRPr sz="1500">
              <a:solidFill>
                <a:srgbClr val="000000"/>
              </a:solidFill>
              <a:latin typeface="Proxima Nova"/>
              <a:ea typeface="Proxima Nova"/>
              <a:cs typeface="Proxima Nova"/>
              <a:sym typeface="Proxima Nova"/>
            </a:endParaRPr>
          </a:p>
          <a:p>
            <a:pPr indent="-323850" lvl="0" marL="457200" rtl="0" algn="l">
              <a:lnSpc>
                <a:spcPct val="115000"/>
              </a:lnSpc>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Male</a:t>
            </a:r>
            <a:endParaRPr sz="1500">
              <a:solidFill>
                <a:srgbClr val="000000"/>
              </a:solidFill>
              <a:latin typeface="Proxima Nova"/>
              <a:ea typeface="Proxima Nova"/>
              <a:cs typeface="Proxima Nova"/>
              <a:sym typeface="Proxima Nova"/>
            </a:endParaRPr>
          </a:p>
          <a:p>
            <a:pPr indent="-323850" lvl="0" marL="457200" rtl="0" algn="l">
              <a:lnSpc>
                <a:spcPct val="115000"/>
              </a:lnSpc>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25-44</a:t>
            </a:r>
            <a:endParaRPr sz="1500">
              <a:solidFill>
                <a:srgbClr val="000000"/>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1500">
                <a:solidFill>
                  <a:srgbClr val="000000"/>
                </a:solidFill>
                <a:latin typeface="Proxima Nova"/>
                <a:ea typeface="Proxima Nova"/>
                <a:cs typeface="Proxima Nova"/>
                <a:sym typeface="Proxima Nova"/>
              </a:rPr>
              <a:t>Location of assaults </a:t>
            </a:r>
            <a:endParaRPr sz="1500">
              <a:solidFill>
                <a:srgbClr val="000000"/>
              </a:solidFill>
              <a:latin typeface="Proxima Nova"/>
              <a:ea typeface="Proxima Nova"/>
              <a:cs typeface="Proxima Nova"/>
              <a:sym typeface="Proxima Nova"/>
            </a:endParaRPr>
          </a:p>
          <a:p>
            <a:pPr indent="-323850" lvl="0" marL="457200" rtl="0" algn="l">
              <a:lnSpc>
                <a:spcPct val="115000"/>
              </a:lnSpc>
              <a:spcBef>
                <a:spcPts val="120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Near subway entrances </a:t>
            </a:r>
            <a:endParaRPr sz="1500">
              <a:solidFill>
                <a:srgbClr val="000000"/>
              </a:solidFill>
              <a:latin typeface="Proxima Nova"/>
              <a:ea typeface="Proxima Nova"/>
              <a:cs typeface="Proxima Nova"/>
              <a:sym typeface="Proxima Nova"/>
            </a:endParaRPr>
          </a:p>
          <a:p>
            <a:pPr indent="-323850" lvl="0" marL="457200" rtl="0" algn="l">
              <a:lnSpc>
                <a:spcPct val="115000"/>
              </a:lnSpc>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Retail stores</a:t>
            </a:r>
            <a:endParaRPr sz="1500">
              <a:solidFill>
                <a:srgbClr val="000000"/>
              </a:solidFill>
              <a:latin typeface="Proxima Nova"/>
              <a:ea typeface="Proxima Nova"/>
              <a:cs typeface="Proxima Nova"/>
              <a:sym typeface="Proxima Nova"/>
            </a:endParaRPr>
          </a:p>
          <a:p>
            <a:pPr indent="-323850" lvl="0" marL="457200" rtl="0" algn="l">
              <a:lnSpc>
                <a:spcPct val="115000"/>
              </a:lnSpc>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Landmarks</a:t>
            </a:r>
            <a:endParaRPr sz="1500">
              <a:solidFill>
                <a:srgbClr val="000000"/>
              </a:solidFill>
              <a:latin typeface="Proxima Nova"/>
              <a:ea typeface="Proxima Nova"/>
              <a:cs typeface="Proxima Nova"/>
              <a:sym typeface="Proxima Nova"/>
            </a:endParaRPr>
          </a:p>
          <a:p>
            <a:pPr indent="0" lvl="0" marL="457200" rtl="0" algn="l">
              <a:lnSpc>
                <a:spcPct val="115000"/>
              </a:lnSpc>
              <a:spcBef>
                <a:spcPts val="1200"/>
              </a:spcBef>
              <a:spcAft>
                <a:spcPts val="1200"/>
              </a:spcAft>
              <a:buNone/>
            </a:pPr>
            <a:r>
              <a:t/>
            </a:r>
            <a:endParaRPr sz="1500">
              <a:solidFill>
                <a:srgbClr val="595959"/>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par>
                          <p:cTn fill="hold">
                            <p:stCondLst>
                              <p:cond delay="5000"/>
                            </p:stCondLst>
                            <p:childTnLst>
                              <p:par>
                                <p:cTn fill="hold" nodeType="after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par>
                          <p:cTn fill="hold">
                            <p:stCondLst>
                              <p:cond delay="7200"/>
                            </p:stCondLst>
                            <p:childTnLst>
                              <p:par>
                                <p:cTn fill="hold" nodeType="after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par>
                          <p:cTn fill="hold">
                            <p:stCondLst>
                              <p:cond delay="9300"/>
                            </p:stCondLst>
                            <p:childTnLst>
                              <p:par>
                                <p:cTn fill="hold" nodeType="after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0"/>
          <p:cNvPicPr preferRelativeResize="0"/>
          <p:nvPr/>
        </p:nvPicPr>
        <p:blipFill rotWithShape="1">
          <a:blip r:embed="rId3">
            <a:alphaModFix/>
          </a:blip>
          <a:srcRect b="1941" l="0" r="0" t="0"/>
          <a:stretch/>
        </p:blipFill>
        <p:spPr>
          <a:xfrm>
            <a:off x="152400" y="750625"/>
            <a:ext cx="6088275" cy="4307399"/>
          </a:xfrm>
          <a:prstGeom prst="rect">
            <a:avLst/>
          </a:prstGeom>
          <a:noFill/>
          <a:ln>
            <a:noFill/>
          </a:ln>
        </p:spPr>
      </p:pic>
      <p:sp>
        <p:nvSpPr>
          <p:cNvPr id="211" name="Google Shape;211;p30"/>
          <p:cNvSpPr txBox="1"/>
          <p:nvPr/>
        </p:nvSpPr>
        <p:spPr>
          <a:xfrm>
            <a:off x="457200" y="205975"/>
            <a:ext cx="8229600" cy="65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Proxima Nova"/>
                <a:ea typeface="Proxima Nova"/>
                <a:cs typeface="Proxima Nova"/>
                <a:sym typeface="Proxima Nova"/>
              </a:rPr>
              <a:t>3rd Degree Assault - </a:t>
            </a:r>
            <a:r>
              <a:rPr b="1" lang="en" sz="3000">
                <a:latin typeface="Proxima Nova"/>
                <a:ea typeface="Proxima Nova"/>
                <a:cs typeface="Proxima Nova"/>
                <a:sym typeface="Proxima Nova"/>
              </a:rPr>
              <a:t>Insights</a:t>
            </a:r>
            <a:endParaRPr b="1" sz="3000">
              <a:solidFill>
                <a:srgbClr val="000000"/>
              </a:solidFill>
              <a:latin typeface="Proxima Nova"/>
              <a:ea typeface="Proxima Nova"/>
              <a:cs typeface="Proxima Nova"/>
              <a:sym typeface="Proxima Nova"/>
            </a:endParaRPr>
          </a:p>
        </p:txBody>
      </p:sp>
      <p:sp>
        <p:nvSpPr>
          <p:cNvPr id="212" name="Google Shape;212;p30"/>
          <p:cNvSpPr txBox="1"/>
          <p:nvPr/>
        </p:nvSpPr>
        <p:spPr>
          <a:xfrm>
            <a:off x="5057050" y="1318300"/>
            <a:ext cx="9075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*Adult shelter numbers include both male and female. The grey chart is a total of adults in shelter (orange) and adults in commercial shelter (green).</a:t>
            </a:r>
            <a:endParaRPr sz="900"/>
          </a:p>
        </p:txBody>
      </p:sp>
      <p:sp>
        <p:nvSpPr>
          <p:cNvPr id="213" name="Google Shape;213;p30"/>
          <p:cNvSpPr txBox="1"/>
          <p:nvPr/>
        </p:nvSpPr>
        <p:spPr>
          <a:xfrm>
            <a:off x="5057050" y="3765025"/>
            <a:ext cx="907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*Homeless adults in commercial hotels (red). Family with children in commercial hotels (brown)</a:t>
            </a:r>
            <a:endParaRPr sz="900"/>
          </a:p>
        </p:txBody>
      </p:sp>
      <p:sp>
        <p:nvSpPr>
          <p:cNvPr id="214" name="Google Shape;214;p30"/>
          <p:cNvSpPr txBox="1"/>
          <p:nvPr/>
        </p:nvSpPr>
        <p:spPr>
          <a:xfrm>
            <a:off x="6029450" y="702375"/>
            <a:ext cx="2926200" cy="4279200"/>
          </a:xfrm>
          <a:prstGeom prst="rect">
            <a:avLst/>
          </a:prstGeom>
          <a:noFill/>
          <a:ln>
            <a:noFill/>
          </a:ln>
        </p:spPr>
        <p:txBody>
          <a:bodyPr anchorCtr="0" anchor="t" bIns="91425" lIns="91425" spcFirstLastPara="1" rIns="91425" wrap="square" tIns="91425">
            <a:normAutofit fontScale="85000" lnSpcReduction="20000"/>
          </a:bodyPr>
          <a:lstStyle/>
          <a:p>
            <a:pPr indent="-304165" lvl="0" marL="457200" rtl="0" algn="l">
              <a:lnSpc>
                <a:spcPct val="115000"/>
              </a:lnSpc>
              <a:spcBef>
                <a:spcPts val="0"/>
              </a:spcBef>
              <a:spcAft>
                <a:spcPts val="0"/>
              </a:spcAft>
              <a:buClr>
                <a:srgbClr val="000000"/>
              </a:buClr>
              <a:buSzPct val="100000"/>
              <a:buFont typeface="Proxima Nova"/>
              <a:buChar char="●"/>
            </a:pPr>
            <a:r>
              <a:rPr lang="en">
                <a:solidFill>
                  <a:srgbClr val="000000"/>
                </a:solidFill>
                <a:latin typeface="Proxima Nova"/>
                <a:ea typeface="Proxima Nova"/>
                <a:cs typeface="Proxima Nova"/>
                <a:sym typeface="Proxima Nova"/>
              </a:rPr>
              <a:t>The number of increased in homeless adults staying in hotel might be from newly released prisoner or unsheltered adults on the streets</a:t>
            </a:r>
            <a:endParaRPr>
              <a:solidFill>
                <a:srgbClr val="000000"/>
              </a:solidFill>
              <a:latin typeface="Proxima Nova"/>
              <a:ea typeface="Proxima Nova"/>
              <a:cs typeface="Proxima Nova"/>
              <a:sym typeface="Proxima Nova"/>
            </a:endParaRPr>
          </a:p>
          <a:p>
            <a:pPr indent="-304165" lvl="0" marL="457200" rtl="0" algn="l">
              <a:lnSpc>
                <a:spcPct val="115000"/>
              </a:lnSpc>
              <a:spcBef>
                <a:spcPts val="0"/>
              </a:spcBef>
              <a:spcAft>
                <a:spcPts val="0"/>
              </a:spcAft>
              <a:buClr>
                <a:srgbClr val="000000"/>
              </a:buClr>
              <a:buSzPct val="100000"/>
              <a:buChar char="●"/>
            </a:pPr>
            <a:r>
              <a:rPr lang="en">
                <a:solidFill>
                  <a:srgbClr val="000000"/>
                </a:solidFill>
                <a:latin typeface="Proxima Nova"/>
                <a:ea typeface="Proxima Nova"/>
                <a:cs typeface="Proxima Nova"/>
                <a:sym typeface="Proxima Nova"/>
              </a:rPr>
              <a:t>Up to 400 homeless adults were moved to hotels in the Financial District and Lower Manhattan </a:t>
            </a:r>
            <a:endParaRPr>
              <a:solidFill>
                <a:srgbClr val="000000"/>
              </a:solidFill>
              <a:latin typeface="Proxima Nova"/>
              <a:ea typeface="Proxima Nova"/>
              <a:cs typeface="Proxima Nova"/>
              <a:sym typeface="Proxima Nova"/>
            </a:endParaRPr>
          </a:p>
          <a:p>
            <a:pPr indent="-304165" lvl="0" marL="457200" rtl="0" algn="l">
              <a:lnSpc>
                <a:spcPct val="115000"/>
              </a:lnSpc>
              <a:spcBef>
                <a:spcPts val="0"/>
              </a:spcBef>
              <a:spcAft>
                <a:spcPts val="0"/>
              </a:spcAft>
              <a:buClr>
                <a:srgbClr val="000000"/>
              </a:buClr>
              <a:buSzPct val="100000"/>
              <a:buFont typeface="Proxima Nova"/>
              <a:buChar char="●"/>
            </a:pPr>
            <a:r>
              <a:rPr lang="en">
                <a:solidFill>
                  <a:srgbClr val="000000"/>
                </a:solidFill>
                <a:latin typeface="Proxima Nova"/>
                <a:ea typeface="Proxima Nova"/>
                <a:cs typeface="Proxima Nova"/>
                <a:sym typeface="Proxima Nova"/>
              </a:rPr>
              <a:t>Homeless adults might be a factor in increased in assaults</a:t>
            </a:r>
            <a:endParaRPr>
              <a:solidFill>
                <a:srgbClr val="000000"/>
              </a:solidFill>
              <a:latin typeface="Proxima Nova"/>
              <a:ea typeface="Proxima Nova"/>
              <a:cs typeface="Proxima Nova"/>
              <a:sym typeface="Proxima Nova"/>
            </a:endParaRPr>
          </a:p>
          <a:p>
            <a:pPr indent="-304165" lvl="1" marL="914400" rtl="0" algn="l">
              <a:lnSpc>
                <a:spcPct val="115000"/>
              </a:lnSpc>
              <a:spcBef>
                <a:spcPts val="0"/>
              </a:spcBef>
              <a:spcAft>
                <a:spcPts val="0"/>
              </a:spcAft>
              <a:buClr>
                <a:srgbClr val="000000"/>
              </a:buClr>
              <a:buSzPct val="100000"/>
              <a:buFont typeface="Proxima Nova"/>
              <a:buChar char="○"/>
            </a:pPr>
            <a:r>
              <a:rPr lang="en">
                <a:solidFill>
                  <a:srgbClr val="000000"/>
                </a:solidFill>
                <a:latin typeface="Proxima Nova"/>
                <a:ea typeface="Proxima Nova"/>
                <a:cs typeface="Proxima Nova"/>
                <a:sym typeface="Proxima Nova"/>
              </a:rPr>
              <a:t>Drug problems or mental illness without treatment</a:t>
            </a:r>
            <a:endParaRPr>
              <a:solidFill>
                <a:srgbClr val="000000"/>
              </a:solidFill>
              <a:latin typeface="Proxima Nova"/>
              <a:ea typeface="Proxima Nova"/>
              <a:cs typeface="Proxima Nova"/>
              <a:sym typeface="Proxima Nova"/>
            </a:endParaRPr>
          </a:p>
          <a:p>
            <a:pPr indent="-304165" lvl="1" marL="914400" rtl="0" algn="l">
              <a:lnSpc>
                <a:spcPct val="115000"/>
              </a:lnSpc>
              <a:spcBef>
                <a:spcPts val="0"/>
              </a:spcBef>
              <a:spcAft>
                <a:spcPts val="0"/>
              </a:spcAft>
              <a:buClr>
                <a:srgbClr val="000000"/>
              </a:buClr>
              <a:buSzPct val="100000"/>
              <a:buFont typeface="Proxima Nova"/>
              <a:buChar char="○"/>
            </a:pPr>
            <a:r>
              <a:rPr lang="en">
                <a:solidFill>
                  <a:srgbClr val="000000"/>
                </a:solidFill>
                <a:latin typeface="Proxima Nova"/>
                <a:ea typeface="Proxima Nova"/>
                <a:cs typeface="Proxima Nova"/>
                <a:sym typeface="Proxima Nova"/>
              </a:rPr>
              <a:t>Remained on the street instead of a shelter after hotel stay </a:t>
            </a:r>
            <a:endParaRPr>
              <a:solidFill>
                <a:srgbClr val="000000"/>
              </a:solidFill>
              <a:latin typeface="Proxima Nova"/>
              <a:ea typeface="Proxima Nova"/>
              <a:cs typeface="Proxima Nova"/>
              <a:sym typeface="Proxima Nova"/>
            </a:endParaRPr>
          </a:p>
          <a:p>
            <a:pPr indent="-304165" lvl="0" marL="457200" rtl="0" algn="l">
              <a:lnSpc>
                <a:spcPct val="115000"/>
              </a:lnSpc>
              <a:spcBef>
                <a:spcPts val="0"/>
              </a:spcBef>
              <a:spcAft>
                <a:spcPts val="0"/>
              </a:spcAft>
              <a:buClr>
                <a:srgbClr val="000000"/>
              </a:buClr>
              <a:buSzPct val="100000"/>
              <a:buFont typeface="Proxima Nova"/>
              <a:buChar char="●"/>
            </a:pPr>
            <a:r>
              <a:rPr lang="en">
                <a:solidFill>
                  <a:srgbClr val="000000"/>
                </a:solidFill>
                <a:latin typeface="Proxima Nova"/>
                <a:ea typeface="Proxima Nova"/>
                <a:cs typeface="Proxima Nova"/>
                <a:sym typeface="Proxima Nova"/>
              </a:rPr>
              <a:t>Impact of Covid-19 causes anxiety and depression among New Yorkers</a:t>
            </a:r>
            <a:endParaRPr>
              <a:solidFill>
                <a:srgbClr val="000000"/>
              </a:solidFill>
              <a:latin typeface="Proxima Nova"/>
              <a:ea typeface="Proxima Nova"/>
              <a:cs typeface="Proxima Nova"/>
              <a:sym typeface="Proxima Nova"/>
            </a:endParaRPr>
          </a:p>
          <a:p>
            <a:pPr indent="-304165" lvl="0" marL="457200" rtl="0" algn="l">
              <a:lnSpc>
                <a:spcPct val="115000"/>
              </a:lnSpc>
              <a:spcBef>
                <a:spcPts val="0"/>
              </a:spcBef>
              <a:spcAft>
                <a:spcPts val="0"/>
              </a:spcAft>
              <a:buClr>
                <a:srgbClr val="000000"/>
              </a:buClr>
              <a:buSzPct val="100000"/>
              <a:buFont typeface="Proxima Nova"/>
              <a:buChar char="●"/>
            </a:pPr>
            <a:r>
              <a:rPr lang="en">
                <a:solidFill>
                  <a:srgbClr val="000000"/>
                </a:solidFill>
                <a:latin typeface="Proxima Nova"/>
                <a:ea typeface="Proxima Nova"/>
                <a:cs typeface="Proxima Nova"/>
                <a:sym typeface="Proxima Nova"/>
              </a:rPr>
              <a:t>Individuals who lost loved ones or has financial stress are more likely to experience behavioral health problems</a:t>
            </a:r>
            <a:endParaRPr>
              <a:solidFill>
                <a:srgbClr val="000000"/>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224525" y="0"/>
            <a:ext cx="8229600" cy="6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1st &amp; 2nd Degree Assault </a:t>
            </a:r>
            <a:endParaRPr sz="2100"/>
          </a:p>
        </p:txBody>
      </p:sp>
      <p:pic>
        <p:nvPicPr>
          <p:cNvPr id="220" name="Google Shape;220;p31"/>
          <p:cNvPicPr preferRelativeResize="0"/>
          <p:nvPr/>
        </p:nvPicPr>
        <p:blipFill rotWithShape="1">
          <a:blip r:embed="rId3">
            <a:alphaModFix/>
          </a:blip>
          <a:srcRect b="0" l="2324" r="0" t="0"/>
          <a:stretch/>
        </p:blipFill>
        <p:spPr>
          <a:xfrm rot="5400000">
            <a:off x="4660525" y="984625"/>
            <a:ext cx="4641474" cy="3141675"/>
          </a:xfrm>
          <a:prstGeom prst="rect">
            <a:avLst/>
          </a:prstGeom>
          <a:noFill/>
          <a:ln>
            <a:noFill/>
          </a:ln>
        </p:spPr>
      </p:pic>
      <p:sp>
        <p:nvSpPr>
          <p:cNvPr id="221" name="Google Shape;221;p31"/>
          <p:cNvSpPr txBox="1"/>
          <p:nvPr/>
        </p:nvSpPr>
        <p:spPr>
          <a:xfrm>
            <a:off x="224525" y="651300"/>
            <a:ext cx="5021100" cy="446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D63737"/>
                </a:solidFill>
                <a:highlight>
                  <a:srgbClr val="FFFFFF"/>
                </a:highlight>
                <a:uFill>
                  <a:noFill/>
                </a:uFill>
                <a:hlinkClick r:id="rId4">
                  <a:extLst>
                    <a:ext uri="{A12FA001-AC4F-418D-AE19-62706E023703}">
                      <ahyp:hlinkClr val="tx"/>
                    </a:ext>
                  </a:extLst>
                </a:hlinkClick>
              </a:rPr>
              <a:t>Assault in the First Degree</a:t>
            </a:r>
            <a:r>
              <a:rPr lang="en" sz="1200">
                <a:solidFill>
                  <a:srgbClr val="333333"/>
                </a:solidFill>
                <a:highlight>
                  <a:srgbClr val="FFFFFF"/>
                </a:highlight>
              </a:rPr>
              <a:t>, Penal Law 120.10, is without exception the most devastating of these charges regardless of whether you are faced with a felony arrest, indictment or trial.</a:t>
            </a:r>
            <a:endParaRPr sz="1200">
              <a:solidFill>
                <a:srgbClr val="333333"/>
              </a:solidFill>
              <a:highlight>
                <a:srgbClr val="FFFFFF"/>
              </a:highlight>
            </a:endParaRPr>
          </a:p>
          <a:p>
            <a:pPr indent="0" lvl="0" marL="0" rtl="0" algn="l">
              <a:lnSpc>
                <a:spcPct val="115000"/>
              </a:lnSpc>
              <a:spcBef>
                <a:spcPts val="1200"/>
              </a:spcBef>
              <a:spcAft>
                <a:spcPts val="0"/>
              </a:spcAft>
              <a:buNone/>
            </a:pPr>
            <a:r>
              <a:rPr lang="en" sz="1200">
                <a:solidFill>
                  <a:srgbClr val="333333"/>
                </a:solidFill>
                <a:highlight>
                  <a:srgbClr val="FFFFFF"/>
                </a:highlight>
              </a:rPr>
              <a:t>Assault in the First Degree is a “B” violent felony with a sentence up to 25 years in prison and a minimum of five years in prison.</a:t>
            </a:r>
            <a:endParaRPr sz="120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rPr>
              <a:t>Example: intentionally cause a serious physical injury to another person and you use a deadly weapon or dangerous instrument to do so.</a:t>
            </a:r>
            <a:endParaRPr sz="1200">
              <a:solidFill>
                <a:srgbClr val="333333"/>
              </a:solidFill>
              <a:highlight>
                <a:srgbClr val="FFFFFF"/>
              </a:highlight>
            </a:endParaRPr>
          </a:p>
          <a:p>
            <a:pPr indent="0" lvl="0" marL="0" rtl="0" algn="l">
              <a:lnSpc>
                <a:spcPct val="115000"/>
              </a:lnSpc>
              <a:spcBef>
                <a:spcPts val="1200"/>
              </a:spcBef>
              <a:spcAft>
                <a:spcPts val="0"/>
              </a:spcAft>
              <a:buNone/>
            </a:pPr>
            <a:r>
              <a:rPr lang="en" sz="1200">
                <a:solidFill>
                  <a:srgbClr val="D63737"/>
                </a:solidFill>
                <a:highlight>
                  <a:srgbClr val="FFFFFF"/>
                </a:highlight>
                <a:uFill>
                  <a:noFill/>
                </a:uFill>
                <a:hlinkClick r:id="rId5">
                  <a:extLst>
                    <a:ext uri="{A12FA001-AC4F-418D-AE19-62706E023703}">
                      <ahyp:hlinkClr val="tx"/>
                    </a:ext>
                  </a:extLst>
                </a:hlinkClick>
              </a:rPr>
              <a:t>Assault in the Second Degree</a:t>
            </a:r>
            <a:r>
              <a:rPr lang="en" sz="1200">
                <a:solidFill>
                  <a:srgbClr val="333333"/>
                </a:solidFill>
                <a:highlight>
                  <a:srgbClr val="FFFFFF"/>
                </a:highlight>
              </a:rPr>
              <a:t>, </a:t>
            </a:r>
            <a:r>
              <a:rPr lang="en" sz="1200">
                <a:solidFill>
                  <a:srgbClr val="333333"/>
                </a:solidFill>
                <a:highlight>
                  <a:srgbClr val="FFFFFF"/>
                </a:highlight>
              </a:rPr>
              <a:t>Penal Law 120.05, </a:t>
            </a:r>
            <a:r>
              <a:rPr lang="en" sz="1200">
                <a:solidFill>
                  <a:srgbClr val="333333"/>
                </a:solidFill>
                <a:highlight>
                  <a:srgbClr val="FFFFFF"/>
                </a:highlight>
              </a:rPr>
              <a:t>is a vastly more dangerous crime than the lesser misdemeanor offense. In fact, this degree is a “violent felony offense.”</a:t>
            </a:r>
            <a:endParaRPr sz="1200">
              <a:solidFill>
                <a:srgbClr val="333333"/>
              </a:solidFill>
              <a:highlight>
                <a:srgbClr val="FFFFFF"/>
              </a:highlight>
            </a:endParaRPr>
          </a:p>
          <a:p>
            <a:pPr indent="0" lvl="0" marL="0" rtl="0" algn="l">
              <a:lnSpc>
                <a:spcPct val="115000"/>
              </a:lnSpc>
              <a:spcBef>
                <a:spcPts val="1200"/>
              </a:spcBef>
              <a:spcAft>
                <a:spcPts val="0"/>
              </a:spcAft>
              <a:buNone/>
            </a:pPr>
            <a:r>
              <a:rPr lang="en" sz="1200">
                <a:solidFill>
                  <a:srgbClr val="333333"/>
                </a:solidFill>
                <a:highlight>
                  <a:srgbClr val="FFFFFF"/>
                </a:highlight>
              </a:rPr>
              <a:t>Assault in the Second Degree is a “D” violent felony and is therefore punishable by time in state prison – a presumptive mandatory two years up to seven years or five years probation.</a:t>
            </a:r>
            <a:endParaRPr sz="1200">
              <a:solidFill>
                <a:srgbClr val="333333"/>
              </a:solidFill>
              <a:highlight>
                <a:srgbClr val="FFFFFF"/>
              </a:highlight>
            </a:endParaRPr>
          </a:p>
          <a:p>
            <a:pPr indent="0" lvl="0" marL="0" rtl="0" algn="l">
              <a:lnSpc>
                <a:spcPct val="115000"/>
              </a:lnSpc>
              <a:spcBef>
                <a:spcPts val="1200"/>
              </a:spcBef>
              <a:spcAft>
                <a:spcPts val="0"/>
              </a:spcAft>
              <a:buNone/>
            </a:pPr>
            <a:r>
              <a:rPr lang="en" sz="1200">
                <a:solidFill>
                  <a:srgbClr val="333333"/>
                </a:solidFill>
                <a:highlight>
                  <a:srgbClr val="FFFFFF"/>
                </a:highlight>
              </a:rPr>
              <a:t>Example: evidence establishes your intent to cause, and you in fact caused, a “serious physical injury.</a:t>
            </a:r>
            <a:endParaRPr sz="11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sz="1100">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b="0" l="2324" r="0" t="0"/>
          <a:stretch/>
        </p:blipFill>
        <p:spPr>
          <a:xfrm>
            <a:off x="1168513" y="853175"/>
            <a:ext cx="6806976" cy="3943349"/>
          </a:xfrm>
          <a:prstGeom prst="rect">
            <a:avLst/>
          </a:prstGeom>
          <a:noFill/>
          <a:ln>
            <a:noFill/>
          </a:ln>
        </p:spPr>
      </p:pic>
      <p:sp>
        <p:nvSpPr>
          <p:cNvPr id="227" name="Google Shape;227;p32"/>
          <p:cNvSpPr/>
          <p:nvPr/>
        </p:nvSpPr>
        <p:spPr>
          <a:xfrm>
            <a:off x="989925" y="924675"/>
            <a:ext cx="1714500" cy="39432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2366950" y="540875"/>
            <a:ext cx="1714500" cy="4327200"/>
          </a:xfrm>
          <a:prstGeom prst="rect">
            <a:avLst/>
          </a:prstGeom>
          <a:noFill/>
          <a:ln cap="flat" cmpd="sng" w="28575">
            <a:solidFill>
              <a:srgbClr val="FFC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5327200" y="734775"/>
            <a:ext cx="1398000" cy="4184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txBox="1"/>
          <p:nvPr/>
        </p:nvSpPr>
        <p:spPr>
          <a:xfrm>
            <a:off x="91600" y="63875"/>
            <a:ext cx="6633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Proxima Nova"/>
                <a:ea typeface="Proxima Nova"/>
                <a:cs typeface="Proxima Nova"/>
                <a:sym typeface="Proxima Nova"/>
              </a:rPr>
              <a:t>1st &amp; 2nd Degree Assault most affected boroughs</a:t>
            </a:r>
            <a:endParaRPr b="1" sz="1900">
              <a:solidFill>
                <a:schemeClr val="dk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265425" y="154952"/>
            <a:ext cx="8229600" cy="47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OBSERVATIONS: </a:t>
            </a:r>
            <a:r>
              <a:rPr lang="en" sz="1600"/>
              <a:t>1st &amp; 2nd degree assaults</a:t>
            </a:r>
            <a:r>
              <a:rPr lang="en" sz="1600"/>
              <a:t> by race and age</a:t>
            </a:r>
            <a:endParaRPr sz="1600"/>
          </a:p>
        </p:txBody>
      </p:sp>
      <p:pic>
        <p:nvPicPr>
          <p:cNvPr id="236" name="Google Shape;236;p33"/>
          <p:cNvPicPr preferRelativeResize="0"/>
          <p:nvPr/>
        </p:nvPicPr>
        <p:blipFill>
          <a:blip r:embed="rId3">
            <a:alphaModFix/>
          </a:blip>
          <a:stretch>
            <a:fillRect/>
          </a:stretch>
        </p:blipFill>
        <p:spPr>
          <a:xfrm>
            <a:off x="116688" y="1077426"/>
            <a:ext cx="2644624" cy="1623225"/>
          </a:xfrm>
          <a:prstGeom prst="rect">
            <a:avLst/>
          </a:prstGeom>
          <a:noFill/>
          <a:ln>
            <a:noFill/>
          </a:ln>
        </p:spPr>
      </p:pic>
      <p:pic>
        <p:nvPicPr>
          <p:cNvPr id="237" name="Google Shape;237;p33"/>
          <p:cNvPicPr preferRelativeResize="0"/>
          <p:nvPr/>
        </p:nvPicPr>
        <p:blipFill>
          <a:blip r:embed="rId4">
            <a:alphaModFix/>
          </a:blip>
          <a:stretch>
            <a:fillRect/>
          </a:stretch>
        </p:blipFill>
        <p:spPr>
          <a:xfrm>
            <a:off x="2775617" y="632850"/>
            <a:ext cx="3505534" cy="2224650"/>
          </a:xfrm>
          <a:prstGeom prst="rect">
            <a:avLst/>
          </a:prstGeom>
          <a:noFill/>
          <a:ln>
            <a:noFill/>
          </a:ln>
        </p:spPr>
      </p:pic>
      <p:pic>
        <p:nvPicPr>
          <p:cNvPr id="238" name="Google Shape;238;p33"/>
          <p:cNvPicPr preferRelativeResize="0"/>
          <p:nvPr/>
        </p:nvPicPr>
        <p:blipFill>
          <a:blip r:embed="rId5">
            <a:alphaModFix/>
          </a:blip>
          <a:stretch>
            <a:fillRect/>
          </a:stretch>
        </p:blipFill>
        <p:spPr>
          <a:xfrm>
            <a:off x="6409775" y="688226"/>
            <a:ext cx="2590497" cy="1623225"/>
          </a:xfrm>
          <a:prstGeom prst="rect">
            <a:avLst/>
          </a:prstGeom>
          <a:noFill/>
          <a:ln>
            <a:noFill/>
          </a:ln>
        </p:spPr>
      </p:pic>
      <p:pic>
        <p:nvPicPr>
          <p:cNvPr id="239" name="Google Shape;239;p33"/>
          <p:cNvPicPr preferRelativeResize="0"/>
          <p:nvPr/>
        </p:nvPicPr>
        <p:blipFill>
          <a:blip r:embed="rId6">
            <a:alphaModFix/>
          </a:blip>
          <a:stretch>
            <a:fillRect/>
          </a:stretch>
        </p:blipFill>
        <p:spPr>
          <a:xfrm>
            <a:off x="131025" y="2940977"/>
            <a:ext cx="2644599" cy="1627446"/>
          </a:xfrm>
          <a:prstGeom prst="rect">
            <a:avLst/>
          </a:prstGeom>
          <a:noFill/>
          <a:ln>
            <a:noFill/>
          </a:ln>
        </p:spPr>
      </p:pic>
      <p:pic>
        <p:nvPicPr>
          <p:cNvPr id="240" name="Google Shape;240;p33"/>
          <p:cNvPicPr preferRelativeResize="0"/>
          <p:nvPr/>
        </p:nvPicPr>
        <p:blipFill>
          <a:blip r:embed="rId7">
            <a:alphaModFix/>
          </a:blip>
          <a:stretch>
            <a:fillRect/>
          </a:stretch>
        </p:blipFill>
        <p:spPr>
          <a:xfrm>
            <a:off x="3076100" y="2907075"/>
            <a:ext cx="2644599" cy="1695261"/>
          </a:xfrm>
          <a:prstGeom prst="rect">
            <a:avLst/>
          </a:prstGeom>
          <a:noFill/>
          <a:ln>
            <a:noFill/>
          </a:ln>
        </p:spPr>
      </p:pic>
      <p:sp>
        <p:nvSpPr>
          <p:cNvPr id="241" name="Google Shape;241;p33"/>
          <p:cNvSpPr txBox="1"/>
          <p:nvPr/>
        </p:nvSpPr>
        <p:spPr>
          <a:xfrm>
            <a:off x="6021175" y="2469025"/>
            <a:ext cx="3041100" cy="2099400"/>
          </a:xfrm>
          <a:prstGeom prst="rect">
            <a:avLst/>
          </a:prstGeom>
          <a:solidFill>
            <a:srgbClr val="20726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Proxima Nova"/>
                <a:ea typeface="Proxima Nova"/>
                <a:cs typeface="Proxima Nova"/>
                <a:sym typeface="Proxima Nova"/>
              </a:rPr>
              <a:t>In the 5 New York boroughs:</a:t>
            </a:r>
            <a:endParaRPr sz="12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Proxima Nova"/>
                <a:ea typeface="Proxima Nova"/>
                <a:cs typeface="Proxima Nova"/>
                <a:sym typeface="Proxima Nova"/>
              </a:rPr>
              <a:t>From 2019 to 2021 </a:t>
            </a:r>
            <a:endParaRPr sz="12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Proxima Nova"/>
                <a:ea typeface="Proxima Nova"/>
                <a:cs typeface="Proxima Nova"/>
                <a:sym typeface="Proxima Nova"/>
              </a:rPr>
              <a:t>The </a:t>
            </a:r>
            <a:r>
              <a:rPr lang="en" sz="1200">
                <a:solidFill>
                  <a:schemeClr val="lt1"/>
                </a:solidFill>
                <a:latin typeface="Proxima Nova"/>
                <a:ea typeface="Proxima Nova"/>
                <a:cs typeface="Proxima Nova"/>
                <a:sym typeface="Proxima Nova"/>
              </a:rPr>
              <a:t>majority</a:t>
            </a:r>
            <a:r>
              <a:rPr lang="en" sz="1200">
                <a:solidFill>
                  <a:schemeClr val="lt1"/>
                </a:solidFill>
                <a:latin typeface="Proxima Nova"/>
                <a:ea typeface="Proxima Nova"/>
                <a:cs typeface="Proxima Nova"/>
                <a:sym typeface="Proxima Nova"/>
              </a:rPr>
              <a:t> of 2nd &amp; 1st degree offenses were committed  by ‘Black’ males and females  between the ages 25-44.</a:t>
            </a:r>
            <a:endParaRPr sz="12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Proxima Nova"/>
                <a:ea typeface="Proxima Nova"/>
                <a:cs typeface="Proxima Nova"/>
                <a:sym typeface="Proxima Nova"/>
              </a:rPr>
              <a:t>Followed by ‘White Hispanics’ ages between 25-44.</a:t>
            </a:r>
            <a:endParaRPr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42" name="Google Shape;242;p33"/>
          <p:cNvSpPr/>
          <p:nvPr/>
        </p:nvSpPr>
        <p:spPr>
          <a:xfrm>
            <a:off x="2434725" y="475850"/>
            <a:ext cx="2351400" cy="2224800"/>
          </a:xfrm>
          <a:prstGeom prst="ellipse">
            <a:avLst/>
          </a:prstGeom>
          <a:noFill/>
          <a:ln cap="flat" cmpd="sng" w="19050">
            <a:solidFill>
              <a:srgbClr val="D637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p:nvPr/>
        </p:nvSpPr>
        <p:spPr>
          <a:xfrm flipH="1" rot="10800000">
            <a:off x="150" y="5339567"/>
            <a:ext cx="9143700" cy="553200"/>
          </a:xfrm>
          <a:prstGeom prst="rect">
            <a:avLst/>
          </a:prstGeom>
          <a:solidFill>
            <a:srgbClr val="43434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Proxima Nova"/>
              <a:ea typeface="Proxima Nova"/>
              <a:cs typeface="Proxima Nova"/>
              <a:sym typeface="Proxima Nova"/>
            </a:endParaRPr>
          </a:p>
        </p:txBody>
      </p:sp>
      <p:pic>
        <p:nvPicPr>
          <p:cNvPr id="100" name="Google Shape;100;p16"/>
          <p:cNvPicPr preferRelativeResize="0"/>
          <p:nvPr/>
        </p:nvPicPr>
        <p:blipFill>
          <a:blip r:embed="rId3">
            <a:alphaModFix/>
          </a:blip>
          <a:stretch>
            <a:fillRect/>
          </a:stretch>
        </p:blipFill>
        <p:spPr>
          <a:xfrm>
            <a:off x="8401052" y="4694021"/>
            <a:ext cx="675724" cy="313099"/>
          </a:xfrm>
          <a:prstGeom prst="rect">
            <a:avLst/>
          </a:prstGeom>
          <a:noFill/>
          <a:ln>
            <a:noFill/>
          </a:ln>
        </p:spPr>
      </p:pic>
      <p:sp>
        <p:nvSpPr>
          <p:cNvPr id="101" name="Google Shape;101;p16"/>
          <p:cNvSpPr/>
          <p:nvPr/>
        </p:nvSpPr>
        <p:spPr>
          <a:xfrm>
            <a:off x="523975" y="1895506"/>
            <a:ext cx="7461300" cy="553200"/>
          </a:xfrm>
          <a:prstGeom prst="rect">
            <a:avLst/>
          </a:prstGeom>
          <a:solidFill>
            <a:srgbClr val="20726F"/>
          </a:solidFill>
          <a:ln>
            <a:noFill/>
          </a:ln>
        </p:spPr>
        <p:txBody>
          <a:bodyPr anchorCtr="0" anchor="ctr" bIns="68575" lIns="155425" spcFirstLastPara="1" rIns="68575" wrap="square" tIns="68575">
            <a:noAutofit/>
          </a:bodyPr>
          <a:lstStyle/>
          <a:p>
            <a:pPr indent="0" lvl="0" marL="0" rtl="0" algn="l">
              <a:spcBef>
                <a:spcPts val="0"/>
              </a:spcBef>
              <a:spcAft>
                <a:spcPts val="0"/>
              </a:spcAft>
              <a:buClr>
                <a:srgbClr val="000000"/>
              </a:buClr>
              <a:buSzPts val="800"/>
              <a:buFont typeface="Arial"/>
              <a:buNone/>
            </a:pPr>
            <a:r>
              <a:rPr b="1" lang="en" sz="1800">
                <a:solidFill>
                  <a:srgbClr val="FFFFFF"/>
                </a:solidFill>
                <a:latin typeface="Proxima Nova"/>
                <a:ea typeface="Proxima Nova"/>
                <a:cs typeface="Proxima Nova"/>
                <a:sym typeface="Proxima Nova"/>
              </a:rPr>
              <a:t>Crimes and Covid-19</a:t>
            </a:r>
            <a:endParaRPr b="1" sz="1800">
              <a:solidFill>
                <a:srgbClr val="FFFFFF"/>
              </a:solidFill>
              <a:latin typeface="Proxima Nova"/>
              <a:ea typeface="Proxima Nova"/>
              <a:cs typeface="Proxima Nova"/>
              <a:sym typeface="Proxima Nova"/>
            </a:endParaRPr>
          </a:p>
        </p:txBody>
      </p:sp>
      <p:sp>
        <p:nvSpPr>
          <p:cNvPr id="102" name="Google Shape;102;p16"/>
          <p:cNvSpPr/>
          <p:nvPr/>
        </p:nvSpPr>
        <p:spPr>
          <a:xfrm>
            <a:off x="523975" y="2607162"/>
            <a:ext cx="7461300" cy="553200"/>
          </a:xfrm>
          <a:prstGeom prst="rect">
            <a:avLst/>
          </a:prstGeom>
          <a:solidFill>
            <a:srgbClr val="6FA8DC"/>
          </a:solidFill>
          <a:ln>
            <a:noFill/>
          </a:ln>
        </p:spPr>
        <p:txBody>
          <a:bodyPr anchorCtr="0" anchor="ctr" bIns="68575" lIns="155425" spcFirstLastPara="1" rIns="68575" wrap="square" tIns="68575">
            <a:noAutofit/>
          </a:bodyPr>
          <a:lstStyle/>
          <a:p>
            <a:pPr indent="0" lvl="0" marL="0" rtl="0" algn="l">
              <a:spcBef>
                <a:spcPts val="0"/>
              </a:spcBef>
              <a:spcAft>
                <a:spcPts val="0"/>
              </a:spcAft>
              <a:buClr>
                <a:schemeClr val="dk1"/>
              </a:buClr>
              <a:buSzPts val="800"/>
              <a:buFont typeface="Arial"/>
              <a:buNone/>
            </a:pPr>
            <a:r>
              <a:rPr b="1" lang="en" sz="1800">
                <a:solidFill>
                  <a:schemeClr val="lt1"/>
                </a:solidFill>
                <a:latin typeface="Proxima Nova"/>
                <a:ea typeface="Proxima Nova"/>
                <a:cs typeface="Proxima Nova"/>
                <a:sym typeface="Proxima Nova"/>
              </a:rPr>
              <a:t>Top 4 Crimes	 - Observations and Insights</a:t>
            </a:r>
            <a:endParaRPr b="1" sz="1800">
              <a:solidFill>
                <a:srgbClr val="FFFFFF"/>
              </a:solidFill>
              <a:latin typeface="Proxima Nova"/>
              <a:ea typeface="Proxima Nova"/>
              <a:cs typeface="Proxima Nova"/>
              <a:sym typeface="Proxima Nova"/>
            </a:endParaRPr>
          </a:p>
        </p:txBody>
      </p:sp>
      <p:sp>
        <p:nvSpPr>
          <p:cNvPr id="103" name="Google Shape;103;p16"/>
          <p:cNvSpPr/>
          <p:nvPr/>
        </p:nvSpPr>
        <p:spPr>
          <a:xfrm>
            <a:off x="523975" y="3318818"/>
            <a:ext cx="7461300" cy="553200"/>
          </a:xfrm>
          <a:prstGeom prst="rect">
            <a:avLst/>
          </a:prstGeom>
          <a:solidFill>
            <a:srgbClr val="1C4587"/>
          </a:solidFill>
          <a:ln>
            <a:noFill/>
          </a:ln>
        </p:spPr>
        <p:txBody>
          <a:bodyPr anchorCtr="0" anchor="ctr" bIns="68575" lIns="155425" spcFirstLastPara="1" rIns="68575" wrap="square" tIns="68575">
            <a:noAutofit/>
          </a:bodyPr>
          <a:lstStyle/>
          <a:p>
            <a:pPr indent="0" lvl="0" marL="0" rtl="0" algn="l">
              <a:spcBef>
                <a:spcPts val="0"/>
              </a:spcBef>
              <a:spcAft>
                <a:spcPts val="0"/>
              </a:spcAft>
              <a:buClr>
                <a:schemeClr val="dk1"/>
              </a:buClr>
              <a:buSzPts val="800"/>
              <a:buFont typeface="Arial"/>
              <a:buNone/>
            </a:pPr>
            <a:r>
              <a:rPr b="1" lang="en" sz="1800">
                <a:solidFill>
                  <a:srgbClr val="FFFFFF"/>
                </a:solidFill>
                <a:latin typeface="Proxima Nova"/>
                <a:ea typeface="Proxima Nova"/>
                <a:cs typeface="Proxima Nova"/>
                <a:sym typeface="Proxima Nova"/>
              </a:rPr>
              <a:t>Recommendations</a:t>
            </a:r>
            <a:endParaRPr b="1" sz="1800">
              <a:solidFill>
                <a:srgbClr val="FFFFFF"/>
              </a:solidFill>
              <a:latin typeface="Proxima Nova"/>
              <a:ea typeface="Proxima Nova"/>
              <a:cs typeface="Proxima Nova"/>
              <a:sym typeface="Proxima Nova"/>
            </a:endParaRPr>
          </a:p>
        </p:txBody>
      </p:sp>
      <p:sp>
        <p:nvSpPr>
          <p:cNvPr id="104" name="Google Shape;104;p16"/>
          <p:cNvSpPr/>
          <p:nvPr/>
        </p:nvSpPr>
        <p:spPr>
          <a:xfrm>
            <a:off x="523975" y="1183850"/>
            <a:ext cx="7461300" cy="553200"/>
          </a:xfrm>
          <a:prstGeom prst="rect">
            <a:avLst/>
          </a:prstGeom>
          <a:solidFill>
            <a:srgbClr val="113E8F"/>
          </a:solidFill>
          <a:ln>
            <a:noFill/>
          </a:ln>
        </p:spPr>
        <p:txBody>
          <a:bodyPr anchorCtr="0" anchor="ctr" bIns="68575" lIns="155425" spcFirstLastPara="1" rIns="68575" wrap="square" tIns="68575">
            <a:noAutofit/>
          </a:bodyPr>
          <a:lstStyle/>
          <a:p>
            <a:pPr indent="0" lvl="0" marL="0" marR="0" rtl="0" algn="l">
              <a:lnSpc>
                <a:spcPct val="100000"/>
              </a:lnSpc>
              <a:spcBef>
                <a:spcPts val="0"/>
              </a:spcBef>
              <a:spcAft>
                <a:spcPts val="0"/>
              </a:spcAft>
              <a:buNone/>
            </a:pPr>
            <a:r>
              <a:rPr b="1" lang="en" sz="1800">
                <a:solidFill>
                  <a:srgbClr val="FFFFFF"/>
                </a:solidFill>
                <a:latin typeface="Proxima Nova"/>
                <a:ea typeface="Proxima Nova"/>
                <a:cs typeface="Proxima Nova"/>
                <a:sym typeface="Proxima Nova"/>
              </a:rPr>
              <a:t>Project Introduction</a:t>
            </a:r>
            <a:endParaRPr b="1" sz="1800">
              <a:solidFill>
                <a:srgbClr val="FFFFFF"/>
              </a:solidFill>
              <a:latin typeface="Proxima Nova"/>
              <a:ea typeface="Proxima Nova"/>
              <a:cs typeface="Proxima Nova"/>
              <a:sym typeface="Proxima Nova"/>
            </a:endParaRPr>
          </a:p>
        </p:txBody>
      </p:sp>
      <p:sp>
        <p:nvSpPr>
          <p:cNvPr id="105" name="Google Shape;105;p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AGENDA</a:t>
            </a:r>
            <a:endParaRPr sz="3000"/>
          </a:p>
        </p:txBody>
      </p:sp>
      <p:sp>
        <p:nvSpPr>
          <p:cNvPr id="106" name="Google Shape;106;p16"/>
          <p:cNvSpPr/>
          <p:nvPr/>
        </p:nvSpPr>
        <p:spPr>
          <a:xfrm>
            <a:off x="523975" y="4030493"/>
            <a:ext cx="7461300" cy="553200"/>
          </a:xfrm>
          <a:prstGeom prst="rect">
            <a:avLst/>
          </a:prstGeom>
          <a:solidFill>
            <a:srgbClr val="45593C"/>
          </a:solidFill>
          <a:ln>
            <a:noFill/>
          </a:ln>
        </p:spPr>
        <p:txBody>
          <a:bodyPr anchorCtr="0" anchor="ctr" bIns="68575" lIns="155425" spcFirstLastPara="1" rIns="68575" wrap="square" tIns="68575">
            <a:noAutofit/>
          </a:bodyPr>
          <a:lstStyle/>
          <a:p>
            <a:pPr indent="0" lvl="0" marL="0" rtl="0" algn="l">
              <a:spcBef>
                <a:spcPts val="0"/>
              </a:spcBef>
              <a:spcAft>
                <a:spcPts val="0"/>
              </a:spcAft>
              <a:buClr>
                <a:schemeClr val="dk1"/>
              </a:buClr>
              <a:buSzPts val="800"/>
              <a:buFont typeface="Arial"/>
              <a:buNone/>
            </a:pPr>
            <a:r>
              <a:rPr b="1" lang="en" sz="1800">
                <a:solidFill>
                  <a:srgbClr val="FFFFFF"/>
                </a:solidFill>
                <a:latin typeface="Proxima Nova"/>
                <a:ea typeface="Proxima Nova"/>
                <a:cs typeface="Proxima Nova"/>
                <a:sym typeface="Proxima Nova"/>
              </a:rPr>
              <a:t>Metadata</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355150" y="215527"/>
            <a:ext cx="8229600" cy="4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OBSERVATIONS: 1st &amp; 2nd degree assaults</a:t>
            </a:r>
            <a:endParaRPr sz="1700"/>
          </a:p>
        </p:txBody>
      </p:sp>
      <p:sp>
        <p:nvSpPr>
          <p:cNvPr id="248" name="Google Shape;248;p34"/>
          <p:cNvSpPr txBox="1"/>
          <p:nvPr>
            <p:ph idx="1" type="body"/>
          </p:nvPr>
        </p:nvSpPr>
        <p:spPr>
          <a:xfrm>
            <a:off x="355150" y="1128700"/>
            <a:ext cx="5023200" cy="3443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500"/>
          </a:p>
          <a:p>
            <a:pPr indent="0" lvl="0" marL="0" rtl="0" algn="l">
              <a:lnSpc>
                <a:spcPct val="100000"/>
              </a:lnSpc>
              <a:spcBef>
                <a:spcPts val="600"/>
              </a:spcBef>
              <a:spcAft>
                <a:spcPts val="0"/>
              </a:spcAft>
              <a:buNone/>
            </a:pPr>
            <a:r>
              <a:t/>
            </a:r>
            <a:endParaRPr sz="900"/>
          </a:p>
          <a:p>
            <a:pPr indent="0" lvl="0" marL="0" rtl="0" algn="l">
              <a:lnSpc>
                <a:spcPct val="100000"/>
              </a:lnSpc>
              <a:spcBef>
                <a:spcPts val="600"/>
              </a:spcBef>
              <a:spcAft>
                <a:spcPts val="0"/>
              </a:spcAft>
              <a:buNone/>
            </a:pPr>
            <a:r>
              <a:t/>
            </a:r>
            <a:endParaRPr sz="900"/>
          </a:p>
        </p:txBody>
      </p:sp>
      <p:pic>
        <p:nvPicPr>
          <p:cNvPr id="249" name="Google Shape;249;p34"/>
          <p:cNvPicPr preferRelativeResize="0"/>
          <p:nvPr/>
        </p:nvPicPr>
        <p:blipFill>
          <a:blip r:embed="rId3">
            <a:alphaModFix/>
          </a:blip>
          <a:stretch>
            <a:fillRect/>
          </a:stretch>
        </p:blipFill>
        <p:spPr>
          <a:xfrm>
            <a:off x="355150" y="826075"/>
            <a:ext cx="6139075" cy="3174450"/>
          </a:xfrm>
          <a:prstGeom prst="rect">
            <a:avLst/>
          </a:prstGeom>
          <a:noFill/>
          <a:ln>
            <a:noFill/>
          </a:ln>
        </p:spPr>
      </p:pic>
      <p:sp>
        <p:nvSpPr>
          <p:cNvPr id="250" name="Google Shape;250;p34"/>
          <p:cNvSpPr txBox="1"/>
          <p:nvPr/>
        </p:nvSpPr>
        <p:spPr>
          <a:xfrm>
            <a:off x="6847700" y="407675"/>
            <a:ext cx="221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Proxima Nova"/>
              <a:ea typeface="Proxima Nova"/>
              <a:cs typeface="Proxima Nova"/>
              <a:sym typeface="Proxima Nova"/>
            </a:endParaRPr>
          </a:p>
        </p:txBody>
      </p:sp>
      <p:sp>
        <p:nvSpPr>
          <p:cNvPr id="251" name="Google Shape;251;p34"/>
          <p:cNvSpPr txBox="1"/>
          <p:nvPr/>
        </p:nvSpPr>
        <p:spPr>
          <a:xfrm>
            <a:off x="6801800" y="591525"/>
            <a:ext cx="2306400" cy="1200600"/>
          </a:xfrm>
          <a:prstGeom prst="rect">
            <a:avLst/>
          </a:prstGeom>
          <a:noFill/>
          <a:ln cap="flat" cmpd="sng" w="28575">
            <a:solidFill>
              <a:srgbClr val="20726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A decrease in assault numbers can be appreciated in 2020 due to Covid-19 hospitalizations, Covid-19 restrictions and pandemic measures taken at each borough.</a:t>
            </a:r>
            <a:endParaRPr sz="1100">
              <a:latin typeface="Proxima Nova"/>
              <a:ea typeface="Proxima Nova"/>
              <a:cs typeface="Proxima Nova"/>
              <a:sym typeface="Proxima Nova"/>
            </a:endParaRPr>
          </a:p>
        </p:txBody>
      </p:sp>
      <p:sp>
        <p:nvSpPr>
          <p:cNvPr id="252" name="Google Shape;252;p34"/>
          <p:cNvSpPr txBox="1"/>
          <p:nvPr/>
        </p:nvSpPr>
        <p:spPr>
          <a:xfrm>
            <a:off x="6347725" y="2500300"/>
            <a:ext cx="2663700" cy="15855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Proxima Nova"/>
                <a:ea typeface="Proxima Nova"/>
                <a:cs typeface="Proxima Nova"/>
                <a:sym typeface="Proxima Nova"/>
              </a:rPr>
              <a:t>The decrease in crime coincide also with the “Stay-at-home order” in New York State, which took </a:t>
            </a:r>
            <a:r>
              <a:rPr lang="en" sz="1100">
                <a:latin typeface="Proxima Nova"/>
                <a:ea typeface="Proxima Nova"/>
                <a:cs typeface="Proxima Nova"/>
                <a:sym typeface="Proxima Nova"/>
              </a:rPr>
              <a:t>effect “On March 20, with 5,683 confirmed cases in NYC, the governor's office issued the PAUSE order that would go into effect on March 22 at 8 PM”</a:t>
            </a:r>
            <a:endParaRPr sz="1100">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3" name="Google Shape;253;p34"/>
          <p:cNvSpPr txBox="1"/>
          <p:nvPr/>
        </p:nvSpPr>
        <p:spPr>
          <a:xfrm>
            <a:off x="438825" y="4443000"/>
            <a:ext cx="5112900" cy="400200"/>
          </a:xfrm>
          <a:prstGeom prst="rect">
            <a:avLst/>
          </a:prstGeom>
          <a:noFill/>
          <a:ln cap="flat" cmpd="sng" w="9525">
            <a:solidFill>
              <a:srgbClr val="D6373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However, as city started </a:t>
            </a:r>
            <a:r>
              <a:rPr lang="en">
                <a:latin typeface="Proxima Nova"/>
                <a:ea typeface="Proxima Nova"/>
                <a:cs typeface="Proxima Nova"/>
                <a:sym typeface="Proxima Nova"/>
              </a:rPr>
              <a:t>reopening</a:t>
            </a:r>
            <a:r>
              <a:rPr lang="en">
                <a:latin typeface="Proxima Nova"/>
                <a:ea typeface="Proxima Nova"/>
                <a:cs typeface="Proxima Nova"/>
                <a:sym typeface="Proxima Nova"/>
              </a:rPr>
              <a:t> in 2021, crime increased</a:t>
            </a:r>
            <a:endParaRPr>
              <a:latin typeface="Proxima Nova"/>
              <a:ea typeface="Proxima Nova"/>
              <a:cs typeface="Proxima Nova"/>
              <a:sym typeface="Proxima Nova"/>
            </a:endParaRPr>
          </a:p>
        </p:txBody>
      </p:sp>
      <p:sp>
        <p:nvSpPr>
          <p:cNvPr id="254" name="Google Shape;254;p34"/>
          <p:cNvSpPr/>
          <p:nvPr/>
        </p:nvSpPr>
        <p:spPr>
          <a:xfrm>
            <a:off x="275550" y="1826750"/>
            <a:ext cx="5276100" cy="908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2153325" y="1714500"/>
            <a:ext cx="826800" cy="1200600"/>
          </a:xfrm>
          <a:prstGeom prst="rect">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nvSpPr>
        <p:spPr>
          <a:xfrm>
            <a:off x="152463" y="614825"/>
            <a:ext cx="4581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In 2020 the most affected boroughs with Covid-19 Hospitalization also were: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Brooklyn: 7</a:t>
            </a:r>
            <a:r>
              <a:rPr lang="en" sz="1000">
                <a:latin typeface="Proxima Nova"/>
                <a:ea typeface="Proxima Nova"/>
                <a:cs typeface="Proxima Nova"/>
                <a:sym typeface="Proxima Nova"/>
              </a:rPr>
              <a:t>, 722</a:t>
            </a:r>
            <a:r>
              <a:rPr lang="en" sz="1000">
                <a:latin typeface="Proxima Nova"/>
                <a:ea typeface="Proxima Nova"/>
                <a:cs typeface="Proxima Nova"/>
                <a:sym typeface="Proxima Nova"/>
              </a:rPr>
              <a:t> hospitalizations</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Queens: 8</a:t>
            </a:r>
            <a:r>
              <a:rPr lang="en" sz="1000">
                <a:latin typeface="Proxima Nova"/>
                <a:ea typeface="Proxima Nova"/>
                <a:cs typeface="Proxima Nova"/>
                <a:sym typeface="Proxima Nova"/>
              </a:rPr>
              <a:t>,910</a:t>
            </a:r>
            <a:r>
              <a:rPr lang="en" sz="1000">
                <a:latin typeface="Proxima Nova"/>
                <a:ea typeface="Proxima Nova"/>
                <a:cs typeface="Proxima Nova"/>
                <a:sym typeface="Proxima Nova"/>
              </a:rPr>
              <a:t> </a:t>
            </a:r>
            <a:r>
              <a:rPr lang="en" sz="1000">
                <a:solidFill>
                  <a:schemeClr val="dk1"/>
                </a:solidFill>
                <a:latin typeface="Proxima Nova"/>
                <a:ea typeface="Proxima Nova"/>
                <a:cs typeface="Proxima Nova"/>
                <a:sym typeface="Proxima Nova"/>
              </a:rPr>
              <a:t>hospitalizations</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Bronx: 6</a:t>
            </a:r>
            <a:r>
              <a:rPr lang="en" sz="1000">
                <a:latin typeface="Proxima Nova"/>
                <a:ea typeface="Proxima Nova"/>
                <a:cs typeface="Proxima Nova"/>
                <a:sym typeface="Proxima Nova"/>
              </a:rPr>
              <a:t>, 223</a:t>
            </a:r>
            <a:r>
              <a:rPr lang="en" sz="1000">
                <a:latin typeface="Proxima Nova"/>
                <a:ea typeface="Proxima Nova"/>
                <a:cs typeface="Proxima Nova"/>
                <a:sym typeface="Proxima Nova"/>
              </a:rPr>
              <a:t> </a:t>
            </a:r>
            <a:r>
              <a:rPr lang="en" sz="1000">
                <a:solidFill>
                  <a:schemeClr val="dk1"/>
                </a:solidFill>
                <a:latin typeface="Proxima Nova"/>
                <a:ea typeface="Proxima Nova"/>
                <a:cs typeface="Proxima Nova"/>
                <a:sym typeface="Proxima Nova"/>
              </a:rPr>
              <a:t>hospitalizations</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The same boroughs with the most 2nd &amp; 1st degree assault crime rate committed by Black Males and White Hispanics. Which decreased with covid hospitalizations of the same.</a:t>
            </a:r>
            <a:endParaRPr sz="1000">
              <a:solidFill>
                <a:schemeClr val="dk1"/>
              </a:solidFill>
              <a:latin typeface="Proxima Nova"/>
              <a:ea typeface="Proxima Nova"/>
              <a:cs typeface="Proxima Nova"/>
              <a:sym typeface="Proxima Nova"/>
            </a:endParaRPr>
          </a:p>
        </p:txBody>
      </p:sp>
      <p:pic>
        <p:nvPicPr>
          <p:cNvPr id="261" name="Google Shape;261;p35"/>
          <p:cNvPicPr preferRelativeResize="0"/>
          <p:nvPr/>
        </p:nvPicPr>
        <p:blipFill>
          <a:blip r:embed="rId3">
            <a:alphaModFix/>
          </a:blip>
          <a:stretch>
            <a:fillRect/>
          </a:stretch>
        </p:blipFill>
        <p:spPr>
          <a:xfrm>
            <a:off x="152400" y="2107675"/>
            <a:ext cx="4581135" cy="2816350"/>
          </a:xfrm>
          <a:prstGeom prst="rect">
            <a:avLst/>
          </a:prstGeom>
          <a:noFill/>
          <a:ln>
            <a:noFill/>
          </a:ln>
        </p:spPr>
      </p:pic>
      <p:sp>
        <p:nvSpPr>
          <p:cNvPr id="262" name="Google Shape;262;p35"/>
          <p:cNvSpPr txBox="1"/>
          <p:nvPr/>
        </p:nvSpPr>
        <p:spPr>
          <a:xfrm>
            <a:off x="4623025" y="3051400"/>
            <a:ext cx="4470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Proxima Nova"/>
                <a:ea typeface="Proxima Nova"/>
                <a:cs typeface="Proxima Nova"/>
                <a:sym typeface="Proxima Nova"/>
              </a:rPr>
              <a:t>“We must next consider the factors that have led to increased rates of hospitalization. Inequities in access to effective outpatient COVID-19 treatment can lead to missed opportunities to prevent severe COVID-19 infection and hospitalization. Before omicron, national data showed that Black Americans were less likely than White Americans to receive life-saving COVID-19 treatments.</a:t>
            </a:r>
            <a:endParaRPr i="1" sz="1000">
              <a:latin typeface="Proxima Nova"/>
              <a:ea typeface="Proxima Nova"/>
              <a:cs typeface="Proxima Nova"/>
              <a:sym typeface="Proxima Nova"/>
            </a:endParaRPr>
          </a:p>
          <a:p>
            <a:pPr indent="0" lvl="0" marL="0" rtl="0" algn="l">
              <a:spcBef>
                <a:spcPts val="0"/>
              </a:spcBef>
              <a:spcAft>
                <a:spcPts val="0"/>
              </a:spcAft>
              <a:buNone/>
            </a:pPr>
            <a:r>
              <a:rPr i="1" lang="en" sz="1000">
                <a:latin typeface="Proxima Nova"/>
                <a:ea typeface="Proxima Nova"/>
                <a:cs typeface="Proxima Nova"/>
                <a:sym typeface="Proxima Nova"/>
              </a:rPr>
              <a:t>In NYC during the omicron surge, COVID-19 hospitalizations were disproportionately higher among Black New Yorkers (Figure 7) and in neighborhoods with a high percentage of Black residents”</a:t>
            </a:r>
            <a:endParaRPr i="1"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pic>
        <p:nvPicPr>
          <p:cNvPr id="263" name="Google Shape;263;p35"/>
          <p:cNvPicPr preferRelativeResize="0"/>
          <p:nvPr/>
        </p:nvPicPr>
        <p:blipFill rotWithShape="1">
          <a:blip r:embed="rId4">
            <a:alphaModFix/>
          </a:blip>
          <a:srcRect b="0" l="0" r="11433" t="1768"/>
          <a:stretch/>
        </p:blipFill>
        <p:spPr>
          <a:xfrm>
            <a:off x="4913000" y="408175"/>
            <a:ext cx="3730950" cy="2550275"/>
          </a:xfrm>
          <a:prstGeom prst="rect">
            <a:avLst/>
          </a:prstGeom>
          <a:noFill/>
          <a:ln>
            <a:noFill/>
          </a:ln>
        </p:spPr>
      </p:pic>
      <p:sp>
        <p:nvSpPr>
          <p:cNvPr id="264" name="Google Shape;264;p35"/>
          <p:cNvSpPr/>
          <p:nvPr/>
        </p:nvSpPr>
        <p:spPr>
          <a:xfrm>
            <a:off x="1788950" y="2296200"/>
            <a:ext cx="1596300" cy="1418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txBox="1"/>
          <p:nvPr/>
        </p:nvSpPr>
        <p:spPr>
          <a:xfrm>
            <a:off x="1373625" y="2409100"/>
            <a:ext cx="1877400" cy="692700"/>
          </a:xfrm>
          <a:prstGeom prst="rect">
            <a:avLst/>
          </a:prstGeom>
          <a:solidFill>
            <a:srgbClr val="76A5A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Proxima Nova"/>
                <a:ea typeface="Proxima Nova"/>
                <a:cs typeface="Proxima Nova"/>
                <a:sym typeface="Proxima Nova"/>
              </a:rPr>
              <a:t>Covid-19 </a:t>
            </a:r>
            <a:endParaRPr b="1" sz="11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1100">
                <a:solidFill>
                  <a:schemeClr val="lt1"/>
                </a:solidFill>
                <a:latin typeface="Proxima Nova"/>
                <a:ea typeface="Proxima Nova"/>
                <a:cs typeface="Proxima Nova"/>
                <a:sym typeface="Proxima Nova"/>
              </a:rPr>
              <a:t>Hospitalizations spike on </a:t>
            </a:r>
            <a:endParaRPr b="1" sz="11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1100">
                <a:solidFill>
                  <a:schemeClr val="lt1"/>
                </a:solidFill>
                <a:latin typeface="Proxima Nova"/>
                <a:ea typeface="Proxima Nova"/>
                <a:cs typeface="Proxima Nova"/>
                <a:sym typeface="Proxima Nova"/>
              </a:rPr>
              <a:t>[April 2020]</a:t>
            </a:r>
            <a:endParaRPr b="1" sz="700">
              <a:solidFill>
                <a:schemeClr val="lt1"/>
              </a:solidFill>
              <a:latin typeface="Proxima Nova"/>
              <a:ea typeface="Proxima Nova"/>
              <a:cs typeface="Proxima Nova"/>
              <a:sym typeface="Proxima Nova"/>
            </a:endParaRPr>
          </a:p>
        </p:txBody>
      </p:sp>
      <p:sp>
        <p:nvSpPr>
          <p:cNvPr id="266" name="Google Shape;266;p35"/>
          <p:cNvSpPr txBox="1"/>
          <p:nvPr/>
        </p:nvSpPr>
        <p:spPr>
          <a:xfrm>
            <a:off x="91850" y="183725"/>
            <a:ext cx="555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OBSERVATIONS: </a:t>
            </a:r>
            <a:r>
              <a:rPr b="1" lang="en" sz="1600">
                <a:solidFill>
                  <a:schemeClr val="dk1"/>
                </a:solidFill>
                <a:latin typeface="Proxima Nova"/>
                <a:ea typeface="Proxima Nova"/>
                <a:cs typeface="Proxima Nova"/>
                <a:sym typeface="Proxima Nova"/>
              </a:rPr>
              <a:t>1st &amp; 2nd</a:t>
            </a:r>
            <a:r>
              <a:rPr b="1" lang="en" sz="1600">
                <a:solidFill>
                  <a:schemeClr val="dk1"/>
                </a:solidFill>
                <a:latin typeface="Proxima Nova"/>
                <a:ea typeface="Proxima Nova"/>
                <a:cs typeface="Proxima Nova"/>
                <a:sym typeface="Proxima Nova"/>
              </a:rPr>
              <a:t> degree assaults vs Covid-19</a:t>
            </a:r>
            <a:endParaRPr b="1" sz="1700">
              <a:solidFill>
                <a:schemeClr val="dk1"/>
              </a:solidFill>
              <a:latin typeface="Proxima Nova"/>
              <a:ea typeface="Proxima Nova"/>
              <a:cs typeface="Proxima Nova"/>
              <a:sym typeface="Proxima Nova"/>
            </a:endParaRPr>
          </a:p>
        </p:txBody>
      </p:sp>
      <p:sp>
        <p:nvSpPr>
          <p:cNvPr id="267" name="Google Shape;267;p35"/>
          <p:cNvSpPr txBox="1"/>
          <p:nvPr/>
        </p:nvSpPr>
        <p:spPr>
          <a:xfrm>
            <a:off x="4623025" y="4616225"/>
            <a:ext cx="3663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solidFill>
                  <a:schemeClr val="dk1"/>
                </a:solidFill>
                <a:latin typeface="Proxima Nova"/>
                <a:ea typeface="Proxima Nova"/>
                <a:cs typeface="Proxima Nova"/>
                <a:sym typeface="Proxima Nova"/>
              </a:rPr>
              <a:t>Data source:</a:t>
            </a:r>
            <a:r>
              <a:rPr i="1" lang="en" sz="800">
                <a:solidFill>
                  <a:schemeClr val="dk1"/>
                </a:solidFill>
                <a:latin typeface="Proxima Nova"/>
                <a:ea typeface="Proxima Nova"/>
                <a:cs typeface="Proxima Nova"/>
                <a:sym typeface="Proxima Nova"/>
              </a:rPr>
              <a:t> COVID-19 Daily Counts of Cases, Hospitalizations, and Deaths.</a:t>
            </a:r>
            <a:endParaRPr i="1" sz="800">
              <a:solidFill>
                <a:schemeClr val="dk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6"/>
          <p:cNvPicPr preferRelativeResize="0"/>
          <p:nvPr/>
        </p:nvPicPr>
        <p:blipFill>
          <a:blip r:embed="rId3">
            <a:alphaModFix/>
          </a:blip>
          <a:stretch>
            <a:fillRect/>
          </a:stretch>
        </p:blipFill>
        <p:spPr>
          <a:xfrm>
            <a:off x="2938100" y="428900"/>
            <a:ext cx="6267149" cy="4081876"/>
          </a:xfrm>
          <a:prstGeom prst="rect">
            <a:avLst/>
          </a:prstGeom>
          <a:noFill/>
          <a:ln>
            <a:noFill/>
          </a:ln>
        </p:spPr>
      </p:pic>
      <p:sp>
        <p:nvSpPr>
          <p:cNvPr id="273" name="Google Shape;273;p36"/>
          <p:cNvSpPr txBox="1"/>
          <p:nvPr/>
        </p:nvSpPr>
        <p:spPr>
          <a:xfrm>
            <a:off x="214400" y="538125"/>
            <a:ext cx="3000000" cy="460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The story tells:</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Most of 1st &amp; 2nd degree  assault in New York from [2017-2021] were </a:t>
            </a:r>
            <a:r>
              <a:rPr lang="en" sz="1200">
                <a:latin typeface="Proxima Nova"/>
                <a:ea typeface="Proxima Nova"/>
                <a:cs typeface="Proxima Nova"/>
                <a:sym typeface="Proxima Nova"/>
              </a:rPr>
              <a:t>committed in:</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Brooklyn</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Queens</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Bronx</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By:</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Black Male/Female</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Age: 25-44</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White Hispanic Male</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Age: 25-44</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The most affected with Covid-19  in 2020 were:</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Blacks</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Hispanics</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As consequence, there was a decrease in 1st &amp; 2nd degree assault in 2020 but as we return to normal, crime rates increases.</a:t>
            </a:r>
            <a:endParaRPr sz="1200">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p:txBody>
      </p:sp>
      <p:sp>
        <p:nvSpPr>
          <p:cNvPr id="274" name="Google Shape;274;p36"/>
          <p:cNvSpPr txBox="1"/>
          <p:nvPr/>
        </p:nvSpPr>
        <p:spPr>
          <a:xfrm>
            <a:off x="214400" y="1530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INSIGHTS</a:t>
            </a:r>
            <a:endParaRPr/>
          </a:p>
        </p:txBody>
      </p:sp>
      <p:sp>
        <p:nvSpPr>
          <p:cNvPr id="275" name="Google Shape;275;p36"/>
          <p:cNvSpPr txBox="1"/>
          <p:nvPr/>
        </p:nvSpPr>
        <p:spPr>
          <a:xfrm>
            <a:off x="3214400" y="4703975"/>
            <a:ext cx="517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Source: </a:t>
            </a:r>
            <a:r>
              <a:rPr lang="en" sz="800" u="sng">
                <a:solidFill>
                  <a:srgbClr val="2200CC"/>
                </a:solidFill>
                <a:hlinkClick r:id="rId4">
                  <a:extLst>
                    <a:ext uri="{A12FA001-AC4F-418D-AE19-62706E023703}">
                      <ahyp:hlinkClr val="tx"/>
                    </a:ext>
                  </a:extLst>
                </a:hlinkClick>
              </a:rPr>
              <a:t>https://www1.nyc.gov/assets/doh/downloads/pdf/covid/black-hospitalizations-omicron-wave.pdf</a:t>
            </a:r>
            <a:r>
              <a:rPr lang="en" sz="800">
                <a:solidFill>
                  <a:schemeClr val="dk1"/>
                </a:solidFill>
              </a:rPr>
              <a:t>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idx="1" type="body"/>
          </p:nvPr>
        </p:nvSpPr>
        <p:spPr>
          <a:xfrm>
            <a:off x="457200" y="762800"/>
            <a:ext cx="8489400" cy="430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t>Example of traffic violations as </a:t>
            </a:r>
            <a:r>
              <a:rPr b="1" lang="en" sz="1600"/>
              <a:t>misdemeanor:</a:t>
            </a:r>
            <a:endParaRPr b="1" sz="1600"/>
          </a:p>
          <a:p>
            <a:pPr indent="-323850" lvl="0" marL="457200" rtl="0" algn="l">
              <a:spcBef>
                <a:spcPts val="600"/>
              </a:spcBef>
              <a:spcAft>
                <a:spcPts val="0"/>
              </a:spcAft>
              <a:buSzPts val="1500"/>
              <a:buChar char="●"/>
            </a:pPr>
            <a:r>
              <a:rPr lang="en" sz="1500"/>
              <a:t>Leaving the scene of accident</a:t>
            </a:r>
            <a:endParaRPr sz="1500"/>
          </a:p>
          <a:p>
            <a:pPr indent="-323850" lvl="0" marL="457200" rtl="0" algn="l">
              <a:spcBef>
                <a:spcPts val="0"/>
              </a:spcBef>
              <a:spcAft>
                <a:spcPts val="0"/>
              </a:spcAft>
              <a:buSzPts val="1500"/>
              <a:buChar char="●"/>
            </a:pPr>
            <a:r>
              <a:rPr lang="en" sz="1500"/>
              <a:t>Driving without insurance</a:t>
            </a:r>
            <a:endParaRPr sz="1500"/>
          </a:p>
          <a:p>
            <a:pPr indent="-323850" lvl="0" marL="457200" rtl="0" algn="l">
              <a:spcBef>
                <a:spcPts val="0"/>
              </a:spcBef>
              <a:spcAft>
                <a:spcPts val="0"/>
              </a:spcAft>
              <a:buSzPts val="1500"/>
              <a:buChar char="●"/>
            </a:pPr>
            <a:r>
              <a:rPr lang="en" sz="1500"/>
              <a:t>Reckless driving</a:t>
            </a:r>
            <a:endParaRPr sz="1500"/>
          </a:p>
          <a:p>
            <a:pPr indent="-323850" lvl="0" marL="457200" rtl="0" algn="l">
              <a:spcBef>
                <a:spcPts val="0"/>
              </a:spcBef>
              <a:spcAft>
                <a:spcPts val="0"/>
              </a:spcAft>
              <a:buSzPts val="1500"/>
              <a:buChar char="●"/>
            </a:pPr>
            <a:r>
              <a:rPr lang="en" sz="1500"/>
              <a:t>Driving under the influence </a:t>
            </a:r>
            <a:endParaRPr sz="1500"/>
          </a:p>
          <a:p>
            <a:pPr indent="-323850" lvl="0" marL="457200" rtl="0" algn="l">
              <a:spcBef>
                <a:spcPts val="0"/>
              </a:spcBef>
              <a:spcAft>
                <a:spcPts val="0"/>
              </a:spcAft>
              <a:buSzPts val="1500"/>
              <a:buChar char="●"/>
            </a:pPr>
            <a:r>
              <a:rPr lang="en" sz="1500"/>
              <a:t>Driving while impaired </a:t>
            </a:r>
            <a:endParaRPr sz="1500"/>
          </a:p>
          <a:p>
            <a:pPr indent="-323850" lvl="0" marL="457200" rtl="0" algn="l">
              <a:spcBef>
                <a:spcPts val="0"/>
              </a:spcBef>
              <a:spcAft>
                <a:spcPts val="0"/>
              </a:spcAft>
              <a:buSzPts val="1500"/>
              <a:buChar char="●"/>
            </a:pPr>
            <a:r>
              <a:rPr lang="en" sz="1500"/>
              <a:t>Fleeing from law enforcement officers</a:t>
            </a:r>
            <a:endParaRPr sz="1500"/>
          </a:p>
          <a:p>
            <a:pPr indent="-323850" lvl="0" marL="457200" rtl="0" algn="l">
              <a:spcBef>
                <a:spcPts val="0"/>
              </a:spcBef>
              <a:spcAft>
                <a:spcPts val="0"/>
              </a:spcAft>
              <a:buSzPts val="1500"/>
              <a:buChar char="●"/>
            </a:pPr>
            <a:r>
              <a:rPr lang="en" sz="1500"/>
              <a:t>Driving while license is suspended </a:t>
            </a:r>
            <a:endParaRPr sz="1500"/>
          </a:p>
          <a:p>
            <a:pPr indent="-323850" lvl="0" marL="457200" rtl="0" algn="l">
              <a:spcBef>
                <a:spcPts val="0"/>
              </a:spcBef>
              <a:spcAft>
                <a:spcPts val="0"/>
              </a:spcAft>
              <a:buSzPts val="1500"/>
              <a:buChar char="●"/>
            </a:pPr>
            <a:r>
              <a:rPr lang="en" sz="1500"/>
              <a:t>Vehicular homicide </a:t>
            </a:r>
            <a:r>
              <a:rPr lang="en" sz="1500"/>
              <a:t>  </a:t>
            </a:r>
            <a:endParaRPr sz="1500"/>
          </a:p>
          <a:p>
            <a:pPr indent="0" lvl="0" marL="0" rtl="0" algn="l">
              <a:spcBef>
                <a:spcPts val="600"/>
              </a:spcBef>
              <a:spcAft>
                <a:spcPts val="0"/>
              </a:spcAft>
              <a:buNone/>
            </a:pPr>
            <a:r>
              <a:rPr b="1" lang="en" sz="1600"/>
              <a:t>Penality</a:t>
            </a:r>
            <a:endParaRPr b="1" sz="1600"/>
          </a:p>
          <a:p>
            <a:pPr indent="-323850" lvl="0" marL="457200" rtl="0" algn="l">
              <a:spcBef>
                <a:spcPts val="0"/>
              </a:spcBef>
              <a:spcAft>
                <a:spcPts val="0"/>
              </a:spcAft>
              <a:buSzPts val="1500"/>
              <a:buChar char="●"/>
            </a:pPr>
            <a:r>
              <a:rPr lang="en" sz="1500"/>
              <a:t>The possible penalties for criminal traffic offenses can vary substantially, depending upon the crime with which you have been charged. </a:t>
            </a:r>
            <a:endParaRPr sz="1500"/>
          </a:p>
        </p:txBody>
      </p:sp>
      <p:sp>
        <p:nvSpPr>
          <p:cNvPr id="281" name="Google Shape;281;p37"/>
          <p:cNvSpPr txBox="1"/>
          <p:nvPr>
            <p:ph type="title"/>
          </p:nvPr>
        </p:nvSpPr>
        <p:spPr>
          <a:xfrm>
            <a:off x="457200" y="205975"/>
            <a:ext cx="8229600" cy="6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Traffic</a:t>
            </a:r>
            <a:endParaRPr sz="3000"/>
          </a:p>
        </p:txBody>
      </p:sp>
      <p:pic>
        <p:nvPicPr>
          <p:cNvPr id="282" name="Google Shape;282;p37"/>
          <p:cNvPicPr preferRelativeResize="0"/>
          <p:nvPr/>
        </p:nvPicPr>
        <p:blipFill>
          <a:blip r:embed="rId3">
            <a:alphaModFix/>
          </a:blip>
          <a:stretch>
            <a:fillRect/>
          </a:stretch>
        </p:blipFill>
        <p:spPr>
          <a:xfrm>
            <a:off x="5359975" y="1172197"/>
            <a:ext cx="3457601" cy="2472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152400" y="130775"/>
            <a:ext cx="8229600" cy="77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Traffic Observation</a:t>
            </a:r>
            <a:endParaRPr sz="1800"/>
          </a:p>
        </p:txBody>
      </p:sp>
      <p:pic>
        <p:nvPicPr>
          <p:cNvPr id="288" name="Google Shape;288;p38"/>
          <p:cNvPicPr preferRelativeResize="0"/>
          <p:nvPr/>
        </p:nvPicPr>
        <p:blipFill>
          <a:blip r:embed="rId3">
            <a:alphaModFix/>
          </a:blip>
          <a:stretch>
            <a:fillRect/>
          </a:stretch>
        </p:blipFill>
        <p:spPr>
          <a:xfrm>
            <a:off x="152400" y="1009675"/>
            <a:ext cx="8666545" cy="3981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457200" y="205976"/>
            <a:ext cx="8229600" cy="55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Traffic Observation</a:t>
            </a:r>
            <a:endParaRPr sz="3000"/>
          </a:p>
        </p:txBody>
      </p:sp>
      <p:sp>
        <p:nvSpPr>
          <p:cNvPr id="294" name="Google Shape;294;p39"/>
          <p:cNvSpPr txBox="1"/>
          <p:nvPr>
            <p:ph idx="1" type="body"/>
          </p:nvPr>
        </p:nvSpPr>
        <p:spPr>
          <a:xfrm>
            <a:off x="196150" y="1200150"/>
            <a:ext cx="2887800" cy="31425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en" sz="1900"/>
              <a:t>Traffic crime from 2017 to 2022</a:t>
            </a:r>
            <a:endParaRPr sz="1900"/>
          </a:p>
          <a:p>
            <a:pPr indent="-349250" lvl="0" marL="457200" rtl="0" algn="l">
              <a:spcBef>
                <a:spcPts val="0"/>
              </a:spcBef>
              <a:spcAft>
                <a:spcPts val="0"/>
              </a:spcAft>
              <a:buSzPts val="1900"/>
              <a:buChar char="●"/>
            </a:pPr>
            <a:r>
              <a:rPr lang="en" sz="1900"/>
              <a:t>Decline in 2020, due to Covid-19</a:t>
            </a:r>
            <a:endParaRPr sz="1900"/>
          </a:p>
          <a:p>
            <a:pPr indent="-349250" lvl="0" marL="457200" rtl="0" algn="l">
              <a:spcBef>
                <a:spcPts val="0"/>
              </a:spcBef>
              <a:spcAft>
                <a:spcPts val="0"/>
              </a:spcAft>
              <a:buSzPts val="1900"/>
              <a:buChar char="●"/>
            </a:pPr>
            <a:r>
              <a:rPr lang="en" sz="1900"/>
              <a:t>March 2021 and onwards has seen a rise again </a:t>
            </a:r>
            <a:endParaRPr sz="1900"/>
          </a:p>
        </p:txBody>
      </p:sp>
      <p:pic>
        <p:nvPicPr>
          <p:cNvPr id="295" name="Google Shape;295;p39"/>
          <p:cNvPicPr preferRelativeResize="0"/>
          <p:nvPr/>
        </p:nvPicPr>
        <p:blipFill>
          <a:blip r:embed="rId3">
            <a:alphaModFix/>
          </a:blip>
          <a:stretch>
            <a:fillRect/>
          </a:stretch>
        </p:blipFill>
        <p:spPr>
          <a:xfrm>
            <a:off x="3083925" y="1079575"/>
            <a:ext cx="5838950" cy="338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457200" y="205976"/>
            <a:ext cx="8229600" cy="56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Traffic Observation</a:t>
            </a:r>
            <a:endParaRPr/>
          </a:p>
        </p:txBody>
      </p:sp>
      <p:sp>
        <p:nvSpPr>
          <p:cNvPr id="301" name="Google Shape;301;p40"/>
          <p:cNvSpPr txBox="1"/>
          <p:nvPr/>
        </p:nvSpPr>
        <p:spPr>
          <a:xfrm>
            <a:off x="110925" y="773575"/>
            <a:ext cx="3218700" cy="4490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Majority of Traffic Violation is by</a:t>
            </a:r>
            <a:endParaRPr b="1">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solidFill>
                  <a:schemeClr val="dk1"/>
                </a:solidFill>
                <a:latin typeface="Proxima Nova"/>
                <a:ea typeface="Proxima Nova"/>
                <a:cs typeface="Proxima Nova"/>
                <a:sym typeface="Proxima Nova"/>
              </a:rPr>
              <a:t>Gender : </a:t>
            </a:r>
            <a:r>
              <a:rPr lang="en">
                <a:solidFill>
                  <a:schemeClr val="dk1"/>
                </a:solidFill>
                <a:latin typeface="Proxima Nova"/>
                <a:ea typeface="Proxima Nova"/>
                <a:cs typeface="Proxima Nova"/>
                <a:sym typeface="Proxima Nova"/>
              </a:rPr>
              <a:t>Male</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Race : Black</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Age-group : 25-44</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23850" lvl="0" marL="457200" rtl="0" algn="l">
              <a:lnSpc>
                <a:spcPct val="115000"/>
              </a:lnSpc>
              <a:spcBef>
                <a:spcPts val="60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From 2017 to 2018 Manhattan has the most traffic violation</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From 2020 to 2021 Brooklyn has the most traffic violation</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Traffic crime decreased in 2020 and 2021 due to Covid-19</a:t>
            </a:r>
            <a:endParaRPr>
              <a:latin typeface="Proxima Nova"/>
              <a:ea typeface="Proxima Nova"/>
              <a:cs typeface="Proxima Nova"/>
              <a:sym typeface="Proxima Nova"/>
            </a:endParaRPr>
          </a:p>
          <a:p>
            <a:pPr indent="0" lvl="0" marL="91440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02" name="Google Shape;302;p40"/>
          <p:cNvPicPr preferRelativeResize="0"/>
          <p:nvPr/>
        </p:nvPicPr>
        <p:blipFill>
          <a:blip r:embed="rId3">
            <a:alphaModFix/>
          </a:blip>
          <a:stretch>
            <a:fillRect/>
          </a:stretch>
        </p:blipFill>
        <p:spPr>
          <a:xfrm>
            <a:off x="3429025" y="913550"/>
            <a:ext cx="5509576" cy="36360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Top 5 Traffic Crime Change </a:t>
            </a:r>
            <a:endParaRPr sz="3000"/>
          </a:p>
        </p:txBody>
      </p:sp>
      <p:sp>
        <p:nvSpPr>
          <p:cNvPr id="308" name="Google Shape;308;p41"/>
          <p:cNvSpPr txBox="1"/>
          <p:nvPr>
            <p:ph idx="1" type="body"/>
          </p:nvPr>
        </p:nvSpPr>
        <p:spPr>
          <a:xfrm>
            <a:off x="457200" y="1200150"/>
            <a:ext cx="2823000" cy="24396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en" sz="2000"/>
              <a:t>Precinct Location:</a:t>
            </a:r>
            <a:endParaRPr b="1" sz="2000"/>
          </a:p>
          <a:p>
            <a:pPr indent="-323850" lvl="0" marL="457200" rtl="0" algn="l">
              <a:lnSpc>
                <a:spcPct val="100000"/>
              </a:lnSpc>
              <a:spcBef>
                <a:spcPts val="600"/>
              </a:spcBef>
              <a:spcAft>
                <a:spcPts val="0"/>
              </a:spcAft>
              <a:buSzPts val="1500"/>
              <a:buChar char="●"/>
            </a:pPr>
            <a:r>
              <a:rPr b="1" lang="en" sz="1500"/>
              <a:t>Manhattan </a:t>
            </a:r>
            <a:endParaRPr b="1" sz="1500"/>
          </a:p>
          <a:p>
            <a:pPr indent="-311150" lvl="1" marL="914400" rtl="0" algn="l">
              <a:lnSpc>
                <a:spcPct val="100000"/>
              </a:lnSpc>
              <a:spcBef>
                <a:spcPts val="0"/>
              </a:spcBef>
              <a:spcAft>
                <a:spcPts val="0"/>
              </a:spcAft>
              <a:buSzPts val="1300"/>
              <a:buChar char="○"/>
            </a:pPr>
            <a:r>
              <a:rPr b="1" lang="en" sz="1300"/>
              <a:t>9  </a:t>
            </a:r>
            <a:endParaRPr b="1" sz="1300"/>
          </a:p>
          <a:p>
            <a:pPr indent="-311150" lvl="1" marL="914400" rtl="0" algn="l">
              <a:lnSpc>
                <a:spcPct val="100000"/>
              </a:lnSpc>
              <a:spcBef>
                <a:spcPts val="0"/>
              </a:spcBef>
              <a:spcAft>
                <a:spcPts val="0"/>
              </a:spcAft>
              <a:buSzPts val="1300"/>
              <a:buChar char="○"/>
            </a:pPr>
            <a:r>
              <a:rPr b="1" lang="en" sz="1300"/>
              <a:t>20 </a:t>
            </a:r>
            <a:endParaRPr b="1" sz="1300"/>
          </a:p>
          <a:p>
            <a:pPr indent="-311150" lvl="1" marL="914400" rtl="0" algn="l">
              <a:lnSpc>
                <a:spcPct val="100000"/>
              </a:lnSpc>
              <a:spcBef>
                <a:spcPts val="0"/>
              </a:spcBef>
              <a:spcAft>
                <a:spcPts val="0"/>
              </a:spcAft>
              <a:buSzPts val="1300"/>
              <a:buChar char="○"/>
            </a:pPr>
            <a:r>
              <a:rPr b="1" lang="en" sz="1300"/>
              <a:t>24</a:t>
            </a:r>
            <a:endParaRPr b="1" sz="1400"/>
          </a:p>
          <a:p>
            <a:pPr indent="-323850" lvl="0" marL="457200" rtl="0" algn="l">
              <a:lnSpc>
                <a:spcPct val="100000"/>
              </a:lnSpc>
              <a:spcBef>
                <a:spcPts val="0"/>
              </a:spcBef>
              <a:spcAft>
                <a:spcPts val="0"/>
              </a:spcAft>
              <a:buSzPts val="1500"/>
              <a:buChar char="●"/>
            </a:pPr>
            <a:r>
              <a:rPr b="1" lang="en" sz="1500"/>
              <a:t>Brooklyn</a:t>
            </a:r>
            <a:endParaRPr b="1" sz="1500"/>
          </a:p>
          <a:p>
            <a:pPr indent="-311150" lvl="1" marL="914400" rtl="0" algn="l">
              <a:lnSpc>
                <a:spcPct val="100000"/>
              </a:lnSpc>
              <a:spcBef>
                <a:spcPts val="0"/>
              </a:spcBef>
              <a:spcAft>
                <a:spcPts val="0"/>
              </a:spcAft>
              <a:buSzPts val="1300"/>
              <a:buChar char="○"/>
            </a:pPr>
            <a:r>
              <a:rPr b="1" lang="en" sz="1300"/>
              <a:t>71 </a:t>
            </a:r>
            <a:endParaRPr b="1" sz="1400"/>
          </a:p>
          <a:p>
            <a:pPr indent="-323850" lvl="0" marL="457200" rtl="0" algn="l">
              <a:lnSpc>
                <a:spcPct val="100000"/>
              </a:lnSpc>
              <a:spcBef>
                <a:spcPts val="0"/>
              </a:spcBef>
              <a:spcAft>
                <a:spcPts val="0"/>
              </a:spcAft>
              <a:buSzPts val="1500"/>
              <a:buChar char="●"/>
            </a:pPr>
            <a:r>
              <a:rPr b="1" lang="en" sz="1500"/>
              <a:t>Staten Island</a:t>
            </a:r>
            <a:endParaRPr b="1" sz="1500"/>
          </a:p>
          <a:p>
            <a:pPr indent="-311150" lvl="1" marL="914400" rtl="0" algn="l">
              <a:lnSpc>
                <a:spcPct val="100000"/>
              </a:lnSpc>
              <a:spcBef>
                <a:spcPts val="0"/>
              </a:spcBef>
              <a:spcAft>
                <a:spcPts val="0"/>
              </a:spcAft>
              <a:buSzPts val="1300"/>
              <a:buChar char="○"/>
            </a:pPr>
            <a:r>
              <a:rPr b="1" lang="en" sz="1300"/>
              <a:t>123 </a:t>
            </a:r>
            <a:endParaRPr b="1" sz="1300"/>
          </a:p>
          <a:p>
            <a:pPr indent="0" lvl="0" marL="0" rtl="0" algn="l">
              <a:lnSpc>
                <a:spcPct val="100000"/>
              </a:lnSpc>
              <a:spcBef>
                <a:spcPts val="600"/>
              </a:spcBef>
              <a:spcAft>
                <a:spcPts val="0"/>
              </a:spcAft>
              <a:buNone/>
            </a:pPr>
            <a:r>
              <a:t/>
            </a:r>
            <a:endParaRPr/>
          </a:p>
        </p:txBody>
      </p:sp>
      <p:pic>
        <p:nvPicPr>
          <p:cNvPr id="309" name="Google Shape;309;p41"/>
          <p:cNvPicPr preferRelativeResize="0"/>
          <p:nvPr/>
        </p:nvPicPr>
        <p:blipFill>
          <a:blip r:embed="rId3">
            <a:alphaModFix/>
          </a:blip>
          <a:stretch>
            <a:fillRect/>
          </a:stretch>
        </p:blipFill>
        <p:spPr>
          <a:xfrm>
            <a:off x="3432600" y="1215778"/>
            <a:ext cx="5559000" cy="34187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3726850" y="205975"/>
            <a:ext cx="54939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Precinct 20 &amp; 24 </a:t>
            </a:r>
            <a:endParaRPr sz="2200"/>
          </a:p>
          <a:p>
            <a:pPr indent="0" lvl="0" marL="0" rtl="0" algn="l">
              <a:spcBef>
                <a:spcPts val="0"/>
              </a:spcBef>
              <a:spcAft>
                <a:spcPts val="0"/>
              </a:spcAft>
              <a:buNone/>
            </a:pPr>
            <a:r>
              <a:rPr lang="en" sz="2200"/>
              <a:t>(Upper West Side of Manhattan)</a:t>
            </a:r>
            <a:endParaRPr sz="2200"/>
          </a:p>
        </p:txBody>
      </p:sp>
      <p:sp>
        <p:nvSpPr>
          <p:cNvPr id="315" name="Google Shape;315;p42"/>
          <p:cNvSpPr txBox="1"/>
          <p:nvPr>
            <p:ph idx="1" type="body"/>
          </p:nvPr>
        </p:nvSpPr>
        <p:spPr>
          <a:xfrm>
            <a:off x="3563400" y="1200150"/>
            <a:ext cx="5123400" cy="3376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Central Park</a:t>
            </a:r>
            <a:endParaRPr sz="2000"/>
          </a:p>
          <a:p>
            <a:pPr indent="-355600" lvl="0" marL="457200" rtl="0" algn="l">
              <a:spcBef>
                <a:spcPts val="0"/>
              </a:spcBef>
              <a:spcAft>
                <a:spcPts val="0"/>
              </a:spcAft>
              <a:buSzPts val="2000"/>
              <a:buChar char="●"/>
            </a:pPr>
            <a:r>
              <a:rPr lang="en" sz="2000"/>
              <a:t>Hotels</a:t>
            </a:r>
            <a:endParaRPr sz="2000"/>
          </a:p>
          <a:p>
            <a:pPr indent="-355600" lvl="0" marL="457200" rtl="0" algn="l">
              <a:spcBef>
                <a:spcPts val="0"/>
              </a:spcBef>
              <a:spcAft>
                <a:spcPts val="0"/>
              </a:spcAft>
              <a:buSzPts val="2000"/>
              <a:buChar char="●"/>
            </a:pPr>
            <a:r>
              <a:rPr lang="en" sz="2000"/>
              <a:t>Offices</a:t>
            </a:r>
            <a:endParaRPr sz="2000"/>
          </a:p>
          <a:p>
            <a:pPr indent="-355600" lvl="0" marL="457200" rtl="0" algn="l">
              <a:spcBef>
                <a:spcPts val="0"/>
              </a:spcBef>
              <a:spcAft>
                <a:spcPts val="0"/>
              </a:spcAft>
              <a:buSzPts val="2000"/>
              <a:buChar char="●"/>
            </a:pPr>
            <a:r>
              <a:rPr lang="en" sz="2000"/>
              <a:t>Tourist attraction</a:t>
            </a:r>
            <a:endParaRPr sz="2000"/>
          </a:p>
          <a:p>
            <a:pPr indent="-355600" lvl="0" marL="457200" rtl="0" algn="l">
              <a:spcBef>
                <a:spcPts val="0"/>
              </a:spcBef>
              <a:spcAft>
                <a:spcPts val="0"/>
              </a:spcAft>
              <a:buSzPts val="2000"/>
              <a:buChar char="●"/>
            </a:pPr>
            <a:r>
              <a:rPr lang="en" sz="2000"/>
              <a:t>Residential</a:t>
            </a:r>
            <a:r>
              <a:rPr lang="en" sz="2000"/>
              <a:t> </a:t>
            </a:r>
            <a:endParaRPr sz="2000"/>
          </a:p>
        </p:txBody>
      </p:sp>
      <p:pic>
        <p:nvPicPr>
          <p:cNvPr id="316" name="Google Shape;316;p42"/>
          <p:cNvPicPr preferRelativeResize="0"/>
          <p:nvPr/>
        </p:nvPicPr>
        <p:blipFill>
          <a:blip r:embed="rId3">
            <a:alphaModFix/>
          </a:blip>
          <a:stretch>
            <a:fillRect/>
          </a:stretch>
        </p:blipFill>
        <p:spPr>
          <a:xfrm>
            <a:off x="457200" y="515249"/>
            <a:ext cx="3028950" cy="4268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152575" y="205975"/>
            <a:ext cx="8479800" cy="6222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000"/>
              <a:t>Precinct 9			Precinct  20 &amp; 24 			Precinct 71 </a:t>
            </a:r>
            <a:endParaRPr sz="2000"/>
          </a:p>
        </p:txBody>
      </p:sp>
      <p:pic>
        <p:nvPicPr>
          <p:cNvPr id="322" name="Google Shape;322;p43"/>
          <p:cNvPicPr preferRelativeResize="0"/>
          <p:nvPr/>
        </p:nvPicPr>
        <p:blipFill>
          <a:blip r:embed="rId3">
            <a:alphaModFix/>
          </a:blip>
          <a:stretch>
            <a:fillRect/>
          </a:stretch>
        </p:blipFill>
        <p:spPr>
          <a:xfrm>
            <a:off x="3062950" y="828175"/>
            <a:ext cx="2420975" cy="2942275"/>
          </a:xfrm>
          <a:prstGeom prst="rect">
            <a:avLst/>
          </a:prstGeom>
          <a:noFill/>
          <a:ln>
            <a:noFill/>
          </a:ln>
        </p:spPr>
      </p:pic>
      <p:pic>
        <p:nvPicPr>
          <p:cNvPr id="323" name="Google Shape;323;p43"/>
          <p:cNvPicPr preferRelativeResize="0"/>
          <p:nvPr/>
        </p:nvPicPr>
        <p:blipFill>
          <a:blip r:embed="rId4">
            <a:alphaModFix/>
          </a:blip>
          <a:stretch>
            <a:fillRect/>
          </a:stretch>
        </p:blipFill>
        <p:spPr>
          <a:xfrm>
            <a:off x="152573" y="828166"/>
            <a:ext cx="2743200" cy="2438400"/>
          </a:xfrm>
          <a:prstGeom prst="rect">
            <a:avLst/>
          </a:prstGeom>
          <a:noFill/>
          <a:ln>
            <a:noFill/>
          </a:ln>
        </p:spPr>
      </p:pic>
      <p:pic>
        <p:nvPicPr>
          <p:cNvPr id="324" name="Google Shape;324;p43"/>
          <p:cNvPicPr preferRelativeResize="0"/>
          <p:nvPr/>
        </p:nvPicPr>
        <p:blipFill>
          <a:blip r:embed="rId5">
            <a:alphaModFix/>
          </a:blip>
          <a:stretch>
            <a:fillRect/>
          </a:stretch>
        </p:blipFill>
        <p:spPr>
          <a:xfrm>
            <a:off x="5651110" y="828178"/>
            <a:ext cx="3144640" cy="2182750"/>
          </a:xfrm>
          <a:prstGeom prst="rect">
            <a:avLst/>
          </a:prstGeom>
          <a:noFill/>
          <a:ln>
            <a:noFill/>
          </a:ln>
        </p:spPr>
      </p:pic>
      <p:sp>
        <p:nvSpPr>
          <p:cNvPr id="325" name="Google Shape;325;p43"/>
          <p:cNvSpPr txBox="1"/>
          <p:nvPr/>
        </p:nvSpPr>
        <p:spPr>
          <a:xfrm>
            <a:off x="190675" y="3846725"/>
            <a:ext cx="2667000" cy="631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Bars</a:t>
            </a:r>
            <a:endParaRPr sz="1500">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t/>
            </a:r>
            <a:endParaRPr>
              <a:latin typeface="Proxima Nova"/>
              <a:ea typeface="Proxima Nova"/>
              <a:cs typeface="Proxima Nova"/>
              <a:sym typeface="Proxima Nova"/>
            </a:endParaRPr>
          </a:p>
        </p:txBody>
      </p:sp>
      <p:sp>
        <p:nvSpPr>
          <p:cNvPr id="326" name="Google Shape;326;p43"/>
          <p:cNvSpPr txBox="1"/>
          <p:nvPr/>
        </p:nvSpPr>
        <p:spPr>
          <a:xfrm>
            <a:off x="3083925" y="3846725"/>
            <a:ext cx="2421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Central Park</a:t>
            </a:r>
            <a:endParaRPr sz="1500">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Hotels</a:t>
            </a:r>
            <a:endParaRPr sz="1500">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Offices</a:t>
            </a:r>
            <a:endParaRPr sz="1500">
              <a:latin typeface="Proxima Nova"/>
              <a:ea typeface="Proxima Nova"/>
              <a:cs typeface="Proxima Nova"/>
              <a:sym typeface="Proxima Nova"/>
            </a:endParaRPr>
          </a:p>
        </p:txBody>
      </p:sp>
      <p:sp>
        <p:nvSpPr>
          <p:cNvPr id="327" name="Google Shape;327;p43"/>
          <p:cNvSpPr txBox="1"/>
          <p:nvPr/>
        </p:nvSpPr>
        <p:spPr>
          <a:xfrm>
            <a:off x="5731175" y="3846725"/>
            <a:ext cx="32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8" name="Google Shape;328;p43"/>
          <p:cNvSpPr txBox="1"/>
          <p:nvPr/>
        </p:nvSpPr>
        <p:spPr>
          <a:xfrm>
            <a:off x="5889700" y="3228725"/>
            <a:ext cx="2469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Museum </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99"/>
        </a:solidFill>
      </p:bgPr>
    </p:bg>
    <p:spTree>
      <p:nvGrpSpPr>
        <p:cNvPr id="110" name="Shape 110"/>
        <p:cNvGrpSpPr/>
        <p:nvPr/>
      </p:nvGrpSpPr>
      <p:grpSpPr>
        <a:xfrm>
          <a:off x="0" y="0"/>
          <a:ext cx="0" cy="0"/>
          <a:chOff x="0" y="0"/>
          <a:chExt cx="0" cy="0"/>
        </a:xfrm>
      </p:grpSpPr>
      <p:sp>
        <p:nvSpPr>
          <p:cNvPr id="111" name="Google Shape;111;p17"/>
          <p:cNvSpPr txBox="1"/>
          <p:nvPr>
            <p:ph type="title"/>
          </p:nvPr>
        </p:nvSpPr>
        <p:spPr>
          <a:xfrm>
            <a:off x="457200" y="236402"/>
            <a:ext cx="8229600" cy="4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lt1"/>
                </a:solidFill>
              </a:rPr>
              <a:t>PROJECT INTRODUCTION</a:t>
            </a:r>
            <a:endParaRPr sz="3000">
              <a:solidFill>
                <a:schemeClr val="lt1"/>
              </a:solidFill>
            </a:endParaRPr>
          </a:p>
        </p:txBody>
      </p:sp>
      <p:sp>
        <p:nvSpPr>
          <p:cNvPr id="112" name="Google Shape;112;p17"/>
          <p:cNvSpPr txBox="1"/>
          <p:nvPr/>
        </p:nvSpPr>
        <p:spPr>
          <a:xfrm>
            <a:off x="213700" y="3377650"/>
            <a:ext cx="5467500" cy="12891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600"/>
              </a:spcBef>
              <a:spcAft>
                <a:spcPts val="0"/>
              </a:spcAft>
              <a:buClr>
                <a:schemeClr val="lt1"/>
              </a:buClr>
              <a:buSzPts val="1500"/>
              <a:buFont typeface="Proxima Nova"/>
              <a:buChar char="●"/>
            </a:pPr>
            <a:r>
              <a:rPr lang="en" sz="1500">
                <a:solidFill>
                  <a:schemeClr val="lt1"/>
                </a:solidFill>
                <a:latin typeface="Proxima Nova"/>
                <a:ea typeface="Proxima Nova"/>
                <a:cs typeface="Proxima Nova"/>
                <a:sym typeface="Proxima Nova"/>
              </a:rPr>
              <a:t>The Mayor of New York City, Eric Adams </a:t>
            </a:r>
            <a:endParaRPr sz="1500">
              <a:solidFill>
                <a:schemeClr val="lt1"/>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lt1"/>
              </a:buClr>
              <a:buSzPts val="1500"/>
              <a:buFont typeface="Proxima Nova"/>
              <a:buChar char="●"/>
            </a:pPr>
            <a:r>
              <a:rPr lang="en" sz="1500">
                <a:solidFill>
                  <a:schemeClr val="lt1"/>
                </a:solidFill>
                <a:latin typeface="Proxima Nova"/>
                <a:ea typeface="Proxima Nova"/>
                <a:cs typeface="Proxima Nova"/>
                <a:sym typeface="Proxima Nova"/>
              </a:rPr>
              <a:t>The commissioner of NYPD, Keechant L. Sewell</a:t>
            </a:r>
            <a:endParaRPr sz="1500">
              <a:solidFill>
                <a:schemeClr val="lt1"/>
              </a:solidFill>
              <a:latin typeface="Proxima Nova"/>
              <a:ea typeface="Proxima Nova"/>
              <a:cs typeface="Proxima Nova"/>
              <a:sym typeface="Proxima Nova"/>
            </a:endParaRPr>
          </a:p>
          <a:p>
            <a:pPr indent="0" lvl="0" marL="457200" rtl="0" algn="l">
              <a:lnSpc>
                <a:spcPct val="115000"/>
              </a:lnSpc>
              <a:spcBef>
                <a:spcPts val="600"/>
              </a:spcBef>
              <a:spcAft>
                <a:spcPts val="0"/>
              </a:spcAft>
              <a:buNone/>
            </a:pPr>
            <a:r>
              <a:rPr lang="en" sz="1500">
                <a:solidFill>
                  <a:schemeClr val="lt1"/>
                </a:solidFill>
                <a:latin typeface="Proxima Nova"/>
                <a:ea typeface="Proxima Nova"/>
                <a:cs typeface="Proxima Nova"/>
                <a:sym typeface="Proxima Nova"/>
              </a:rPr>
              <a:t>They both want us to help improve the crime situation that is happening in NYC</a:t>
            </a:r>
            <a:endParaRPr sz="1500">
              <a:solidFill>
                <a:schemeClr val="lt1"/>
              </a:solidFill>
              <a:latin typeface="Proxima Nova"/>
              <a:ea typeface="Proxima Nova"/>
              <a:cs typeface="Proxima Nova"/>
              <a:sym typeface="Proxima Nova"/>
            </a:endParaRPr>
          </a:p>
        </p:txBody>
      </p:sp>
      <p:pic>
        <p:nvPicPr>
          <p:cNvPr id="113" name="Google Shape;113;p17"/>
          <p:cNvPicPr preferRelativeResize="0"/>
          <p:nvPr/>
        </p:nvPicPr>
        <p:blipFill>
          <a:blip r:embed="rId3">
            <a:alphaModFix/>
          </a:blip>
          <a:stretch>
            <a:fillRect/>
          </a:stretch>
        </p:blipFill>
        <p:spPr>
          <a:xfrm>
            <a:off x="6442175" y="3193025"/>
            <a:ext cx="2010560" cy="1434600"/>
          </a:xfrm>
          <a:prstGeom prst="rect">
            <a:avLst/>
          </a:prstGeom>
          <a:noFill/>
          <a:ln>
            <a:noFill/>
          </a:ln>
        </p:spPr>
      </p:pic>
      <p:pic>
        <p:nvPicPr>
          <p:cNvPr id="114" name="Google Shape;114;p17"/>
          <p:cNvPicPr preferRelativeResize="0"/>
          <p:nvPr/>
        </p:nvPicPr>
        <p:blipFill>
          <a:blip r:embed="rId4">
            <a:alphaModFix/>
          </a:blip>
          <a:stretch>
            <a:fillRect/>
          </a:stretch>
        </p:blipFill>
        <p:spPr>
          <a:xfrm>
            <a:off x="5456077" y="1701100"/>
            <a:ext cx="1468297" cy="1847101"/>
          </a:xfrm>
          <a:prstGeom prst="rect">
            <a:avLst/>
          </a:prstGeom>
          <a:noFill/>
          <a:ln>
            <a:noFill/>
          </a:ln>
        </p:spPr>
      </p:pic>
      <p:sp>
        <p:nvSpPr>
          <p:cNvPr id="115" name="Google Shape;115;p17"/>
          <p:cNvSpPr txBox="1"/>
          <p:nvPr/>
        </p:nvSpPr>
        <p:spPr>
          <a:xfrm>
            <a:off x="457200" y="758675"/>
            <a:ext cx="367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Proxima Nova"/>
                <a:ea typeface="Proxima Nova"/>
                <a:cs typeface="Proxima Nova"/>
                <a:sym typeface="Proxima Nova"/>
              </a:rPr>
              <a:t>Our goal</a:t>
            </a:r>
            <a:endParaRPr sz="400"/>
          </a:p>
        </p:txBody>
      </p:sp>
      <p:sp>
        <p:nvSpPr>
          <p:cNvPr id="116" name="Google Shape;116;p17"/>
          <p:cNvSpPr txBox="1"/>
          <p:nvPr/>
        </p:nvSpPr>
        <p:spPr>
          <a:xfrm>
            <a:off x="213700" y="1110125"/>
            <a:ext cx="5133300" cy="1743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Proxima Nova"/>
              <a:buChar char="●"/>
            </a:pPr>
            <a:r>
              <a:rPr lang="en" sz="1500">
                <a:solidFill>
                  <a:schemeClr val="lt1"/>
                </a:solidFill>
                <a:latin typeface="Proxima Nova"/>
                <a:ea typeface="Proxima Nova"/>
                <a:cs typeface="Proxima Nova"/>
                <a:sym typeface="Proxima Nova"/>
              </a:rPr>
              <a:t>Investigate which areas of New York City have high crime rate</a:t>
            </a:r>
            <a:endParaRPr sz="1500">
              <a:solidFill>
                <a:schemeClr val="lt1"/>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lt1"/>
              </a:buClr>
              <a:buSzPts val="1500"/>
              <a:buFont typeface="Proxima Nova"/>
              <a:buChar char="●"/>
            </a:pPr>
            <a:r>
              <a:rPr lang="en" sz="1500">
                <a:solidFill>
                  <a:schemeClr val="lt1"/>
                </a:solidFill>
                <a:latin typeface="Proxima Nova"/>
                <a:ea typeface="Proxima Nova"/>
                <a:cs typeface="Proxima Nova"/>
                <a:sym typeface="Proxima Nova"/>
              </a:rPr>
              <a:t>The effects of Covid-19 on crime rates in New York City</a:t>
            </a:r>
            <a:endParaRPr sz="1500">
              <a:solidFill>
                <a:schemeClr val="lt1"/>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lt1"/>
              </a:buClr>
              <a:buSzPts val="1500"/>
              <a:buFont typeface="Proxima Nova"/>
              <a:buChar char="●"/>
            </a:pPr>
            <a:r>
              <a:rPr lang="en" sz="1500">
                <a:solidFill>
                  <a:schemeClr val="lt1"/>
                </a:solidFill>
                <a:latin typeface="Proxima Nova"/>
                <a:ea typeface="Proxima Nova"/>
                <a:cs typeface="Proxima Nova"/>
                <a:sym typeface="Proxima Nova"/>
              </a:rPr>
              <a:t>Give suggestions and recommendations on how to keep NYC safe</a:t>
            </a:r>
            <a:endParaRPr sz="1100"/>
          </a:p>
        </p:txBody>
      </p:sp>
      <p:sp>
        <p:nvSpPr>
          <p:cNvPr id="117" name="Google Shape;117;p17"/>
          <p:cNvSpPr txBox="1"/>
          <p:nvPr/>
        </p:nvSpPr>
        <p:spPr>
          <a:xfrm>
            <a:off x="457200" y="3001125"/>
            <a:ext cx="367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Proxima Nova"/>
                <a:ea typeface="Proxima Nova"/>
                <a:cs typeface="Proxima Nova"/>
                <a:sym typeface="Proxima Nova"/>
              </a:rPr>
              <a:t>Our clients</a:t>
            </a:r>
            <a:endParaRPr sz="2000"/>
          </a:p>
        </p:txBody>
      </p:sp>
      <p:pic>
        <p:nvPicPr>
          <p:cNvPr id="118" name="Google Shape;118;p17"/>
          <p:cNvPicPr preferRelativeResize="0"/>
          <p:nvPr/>
        </p:nvPicPr>
        <p:blipFill>
          <a:blip r:embed="rId5">
            <a:alphaModFix/>
          </a:blip>
          <a:stretch>
            <a:fillRect/>
          </a:stretch>
        </p:blipFill>
        <p:spPr>
          <a:xfrm>
            <a:off x="6874500" y="462750"/>
            <a:ext cx="1812300" cy="2336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Traffic Insight </a:t>
            </a:r>
            <a:endParaRPr sz="3000"/>
          </a:p>
        </p:txBody>
      </p:sp>
      <p:sp>
        <p:nvSpPr>
          <p:cNvPr id="334" name="Google Shape;334;p44"/>
          <p:cNvSpPr txBox="1"/>
          <p:nvPr>
            <p:ph idx="1" type="body"/>
          </p:nvPr>
        </p:nvSpPr>
        <p:spPr>
          <a:xfrm>
            <a:off x="272425" y="1200150"/>
            <a:ext cx="4195200" cy="37257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en" sz="1900"/>
              <a:t>New Yorkers are </a:t>
            </a:r>
            <a:r>
              <a:rPr lang="en" sz="1900"/>
              <a:t>avoiding taking public transportation due to:</a:t>
            </a:r>
            <a:endParaRPr sz="1900"/>
          </a:p>
          <a:p>
            <a:pPr indent="-349250" lvl="1" marL="914400" rtl="0" algn="l">
              <a:spcBef>
                <a:spcPts val="0"/>
              </a:spcBef>
              <a:spcAft>
                <a:spcPts val="0"/>
              </a:spcAft>
              <a:buSzPts val="1900"/>
              <a:buChar char="○"/>
            </a:pPr>
            <a:r>
              <a:rPr lang="en" sz="1900"/>
              <a:t>People are concerned about Covid </a:t>
            </a:r>
            <a:endParaRPr sz="1900"/>
          </a:p>
          <a:p>
            <a:pPr indent="-349250" lvl="1" marL="914400" rtl="0" algn="l">
              <a:spcBef>
                <a:spcPts val="0"/>
              </a:spcBef>
              <a:spcAft>
                <a:spcPts val="0"/>
              </a:spcAft>
              <a:buSzPts val="1900"/>
              <a:buChar char="○"/>
            </a:pPr>
            <a:r>
              <a:rPr lang="en" sz="1900"/>
              <a:t>Crime in subway has been increasing </a:t>
            </a:r>
            <a:endParaRPr sz="1900"/>
          </a:p>
          <a:p>
            <a:pPr indent="0" lvl="0" marL="914400" rtl="0" algn="l">
              <a:spcBef>
                <a:spcPts val="600"/>
              </a:spcBef>
              <a:spcAft>
                <a:spcPts val="0"/>
              </a:spcAft>
              <a:buNone/>
            </a:pPr>
            <a:r>
              <a:t/>
            </a:r>
            <a:endParaRPr sz="1900"/>
          </a:p>
        </p:txBody>
      </p:sp>
      <p:pic>
        <p:nvPicPr>
          <p:cNvPr id="335" name="Google Shape;335;p44"/>
          <p:cNvPicPr preferRelativeResize="0"/>
          <p:nvPr/>
        </p:nvPicPr>
        <p:blipFill>
          <a:blip r:embed="rId3">
            <a:alphaModFix/>
          </a:blip>
          <a:stretch>
            <a:fillRect/>
          </a:stretch>
        </p:blipFill>
        <p:spPr>
          <a:xfrm>
            <a:off x="4467600" y="1200153"/>
            <a:ext cx="4523999" cy="34844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207050" y="228850"/>
            <a:ext cx="8815800" cy="14712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SzPts val="1250"/>
              <a:buChar char="●"/>
            </a:pPr>
            <a:r>
              <a:rPr b="0" i="1" lang="en" sz="1250"/>
              <a:t>“...with fewer riders, the city’s public transit organization is facing its worst budget crisis in history”  - </a:t>
            </a:r>
            <a:r>
              <a:rPr b="0" i="1" lang="en" sz="1250" u="sng">
                <a:solidFill>
                  <a:schemeClr val="hlink"/>
                </a:solidFill>
                <a:hlinkClick r:id="rId3"/>
              </a:rPr>
              <a:t>NYTimes</a:t>
            </a:r>
            <a:endParaRPr b="0" i="1" sz="1250"/>
          </a:p>
          <a:p>
            <a:pPr indent="0" lvl="0" marL="457200" rtl="0" algn="l">
              <a:spcBef>
                <a:spcPts val="0"/>
              </a:spcBef>
              <a:spcAft>
                <a:spcPts val="0"/>
              </a:spcAft>
              <a:buNone/>
            </a:pPr>
            <a:r>
              <a:t/>
            </a:r>
            <a:endParaRPr b="0" i="1" sz="1250"/>
          </a:p>
          <a:p>
            <a:pPr indent="-307975" lvl="0" marL="457200" rtl="0" algn="l">
              <a:spcBef>
                <a:spcPts val="0"/>
              </a:spcBef>
              <a:spcAft>
                <a:spcPts val="0"/>
              </a:spcAft>
              <a:buSzPts val="1250"/>
              <a:buChar char="●"/>
            </a:pPr>
            <a:r>
              <a:rPr b="0" i="1" lang="en" sz="1250"/>
              <a:t>“Public-transit use in some areas, despite the companies’ claims, has been waning, according to several studies, as more consumers opt to jump in Ubers and Lyfts that drive them door to door” - </a:t>
            </a:r>
            <a:r>
              <a:rPr b="0" i="1" lang="en" sz="1250" u="sng">
                <a:solidFill>
                  <a:schemeClr val="hlink"/>
                </a:solidFill>
                <a:hlinkClick r:id="rId4"/>
              </a:rPr>
              <a:t>NYTimes</a:t>
            </a:r>
            <a:endParaRPr b="0" i="1" sz="1250"/>
          </a:p>
          <a:p>
            <a:pPr indent="0" lvl="0" marL="457200" rtl="0" algn="l">
              <a:spcBef>
                <a:spcPts val="0"/>
              </a:spcBef>
              <a:spcAft>
                <a:spcPts val="0"/>
              </a:spcAft>
              <a:buNone/>
            </a:pPr>
            <a:r>
              <a:t/>
            </a:r>
            <a:endParaRPr b="0" i="1" sz="1250"/>
          </a:p>
          <a:p>
            <a:pPr indent="-307975" lvl="0" marL="457200" rtl="0" algn="l">
              <a:spcBef>
                <a:spcPts val="0"/>
              </a:spcBef>
              <a:spcAft>
                <a:spcPts val="0"/>
              </a:spcAft>
              <a:buSzPts val="1250"/>
              <a:buChar char="●"/>
            </a:pPr>
            <a:r>
              <a:rPr b="0" i="1" lang="en" sz="1250"/>
              <a:t>“ … many residents experiencing homelessness are seeking shelter on trains -- from top to bottom the COVID-19 pandemic has overwhelmed New York's public transportation system and its staff. - </a:t>
            </a:r>
            <a:r>
              <a:rPr b="0" i="1" lang="en" sz="1250" u="sng">
                <a:solidFill>
                  <a:schemeClr val="hlink"/>
                </a:solidFill>
                <a:hlinkClick r:id="rId5"/>
              </a:rPr>
              <a:t>ABC News</a:t>
            </a:r>
            <a:endParaRPr b="0" i="1" sz="1250"/>
          </a:p>
          <a:p>
            <a:pPr indent="0" lvl="0" marL="0" rtl="0" algn="l">
              <a:spcBef>
                <a:spcPts val="0"/>
              </a:spcBef>
              <a:spcAft>
                <a:spcPts val="0"/>
              </a:spcAft>
              <a:buNone/>
            </a:pPr>
            <a:r>
              <a:t/>
            </a:r>
            <a:endParaRPr b="0" i="1" sz="1250"/>
          </a:p>
          <a:p>
            <a:pPr indent="0" lvl="0" marL="0" rtl="0" algn="l">
              <a:spcBef>
                <a:spcPts val="0"/>
              </a:spcBef>
              <a:spcAft>
                <a:spcPts val="0"/>
              </a:spcAft>
              <a:buNone/>
            </a:pPr>
            <a:r>
              <a:t/>
            </a:r>
            <a:endParaRPr b="0" i="1" sz="1250"/>
          </a:p>
        </p:txBody>
      </p:sp>
      <p:pic>
        <p:nvPicPr>
          <p:cNvPr id="341" name="Google Shape;341;p45"/>
          <p:cNvPicPr preferRelativeResize="0"/>
          <p:nvPr/>
        </p:nvPicPr>
        <p:blipFill>
          <a:blip r:embed="rId6">
            <a:alphaModFix/>
          </a:blip>
          <a:stretch>
            <a:fillRect/>
          </a:stretch>
        </p:blipFill>
        <p:spPr>
          <a:xfrm>
            <a:off x="435750" y="1950600"/>
            <a:ext cx="3878950" cy="2778800"/>
          </a:xfrm>
          <a:prstGeom prst="rect">
            <a:avLst/>
          </a:prstGeom>
          <a:noFill/>
          <a:ln>
            <a:noFill/>
          </a:ln>
        </p:spPr>
      </p:pic>
      <p:pic>
        <p:nvPicPr>
          <p:cNvPr id="342" name="Google Shape;342;p45"/>
          <p:cNvPicPr preferRelativeResize="0"/>
          <p:nvPr/>
        </p:nvPicPr>
        <p:blipFill>
          <a:blip r:embed="rId7">
            <a:alphaModFix/>
          </a:blip>
          <a:stretch>
            <a:fillRect/>
          </a:stretch>
        </p:blipFill>
        <p:spPr>
          <a:xfrm>
            <a:off x="4314700" y="1950600"/>
            <a:ext cx="4578849" cy="26480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6"/>
          <p:cNvPicPr preferRelativeResize="0"/>
          <p:nvPr/>
        </p:nvPicPr>
        <p:blipFill>
          <a:blip r:embed="rId3">
            <a:alphaModFix/>
          </a:blip>
          <a:stretch>
            <a:fillRect/>
          </a:stretch>
        </p:blipFill>
        <p:spPr>
          <a:xfrm>
            <a:off x="152400" y="1009675"/>
            <a:ext cx="8666545" cy="3981425"/>
          </a:xfrm>
          <a:prstGeom prst="rect">
            <a:avLst/>
          </a:prstGeom>
          <a:noFill/>
          <a:ln>
            <a:noFill/>
          </a:ln>
        </p:spPr>
      </p:pic>
      <p:sp>
        <p:nvSpPr>
          <p:cNvPr id="348" name="Google Shape;348;p46"/>
          <p:cNvSpPr txBox="1"/>
          <p:nvPr>
            <p:ph type="title"/>
          </p:nvPr>
        </p:nvSpPr>
        <p:spPr>
          <a:xfrm>
            <a:off x="457200" y="205975"/>
            <a:ext cx="8229600" cy="6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Petit Larceny</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idx="1" type="body"/>
          </p:nvPr>
        </p:nvSpPr>
        <p:spPr>
          <a:xfrm>
            <a:off x="457200" y="857275"/>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Petit larceny is the lowest level of larceny and is considered a class A misdemeanor making it one of the most severe of misdemeanor crimes.</a:t>
            </a:r>
            <a:endParaRPr sz="1300"/>
          </a:p>
          <a:p>
            <a:pPr indent="0" lvl="0" marL="0" rtl="0" algn="l">
              <a:spcBef>
                <a:spcPts val="600"/>
              </a:spcBef>
              <a:spcAft>
                <a:spcPts val="0"/>
              </a:spcAft>
              <a:buNone/>
            </a:pPr>
            <a:r>
              <a:rPr lang="en" sz="1300"/>
              <a:t>It is the stealing of property worth under $1,000 or less. However, there are exceptions. Stolen items such as credit cards, firearms, and religious items worth more than $100 are considered grand larceny.</a:t>
            </a:r>
            <a:endParaRPr sz="1300"/>
          </a:p>
          <a:p>
            <a:pPr indent="0" lvl="0" marL="0" rtl="0" algn="l">
              <a:spcBef>
                <a:spcPts val="600"/>
              </a:spcBef>
              <a:spcAft>
                <a:spcPts val="0"/>
              </a:spcAft>
              <a:buNone/>
            </a:pPr>
            <a:r>
              <a:rPr lang="en" sz="1300"/>
              <a:t>- Examples:</a:t>
            </a:r>
            <a:endParaRPr sz="1300"/>
          </a:p>
          <a:p>
            <a:pPr indent="-311150" lvl="0" marL="457200" rtl="0" algn="l">
              <a:spcBef>
                <a:spcPts val="600"/>
              </a:spcBef>
              <a:spcAft>
                <a:spcPts val="0"/>
              </a:spcAft>
              <a:buSzPts val="1300"/>
              <a:buChar char="●"/>
            </a:pPr>
            <a:r>
              <a:rPr lang="en" sz="1300"/>
              <a:t>Shoplifting (most common)</a:t>
            </a:r>
            <a:endParaRPr sz="1300"/>
          </a:p>
          <a:p>
            <a:pPr indent="-311150" lvl="0" marL="457200" rtl="0" algn="l">
              <a:spcBef>
                <a:spcPts val="0"/>
              </a:spcBef>
              <a:spcAft>
                <a:spcPts val="0"/>
              </a:spcAft>
              <a:buSzPts val="1300"/>
              <a:buChar char="●"/>
            </a:pPr>
            <a:r>
              <a:rPr lang="en" sz="1300"/>
              <a:t>Using undoctored (fake) MetroCards</a:t>
            </a:r>
            <a:endParaRPr sz="1300"/>
          </a:p>
          <a:p>
            <a:pPr indent="-311150" lvl="0" marL="457200" rtl="0" algn="l">
              <a:spcBef>
                <a:spcPts val="0"/>
              </a:spcBef>
              <a:spcAft>
                <a:spcPts val="0"/>
              </a:spcAft>
              <a:buSzPts val="1300"/>
              <a:buChar char="●"/>
            </a:pPr>
            <a:r>
              <a:rPr lang="en" sz="1300"/>
              <a:t>Stealing mail</a:t>
            </a:r>
            <a:endParaRPr sz="1300"/>
          </a:p>
          <a:p>
            <a:pPr indent="-311150" lvl="0" marL="457200" rtl="0" algn="l">
              <a:spcBef>
                <a:spcPts val="0"/>
              </a:spcBef>
              <a:spcAft>
                <a:spcPts val="0"/>
              </a:spcAft>
              <a:buSzPts val="1300"/>
              <a:buChar char="●"/>
            </a:pPr>
            <a:r>
              <a:rPr lang="en" sz="1300"/>
              <a:t>Removal of items from rental property</a:t>
            </a:r>
            <a:endParaRPr sz="1300"/>
          </a:p>
          <a:p>
            <a:pPr indent="0" lvl="0" marL="0" rtl="0" algn="l">
              <a:spcBef>
                <a:spcPts val="600"/>
              </a:spcBef>
              <a:spcAft>
                <a:spcPts val="0"/>
              </a:spcAft>
              <a:buNone/>
            </a:pPr>
            <a:r>
              <a:rPr lang="en" sz="1300"/>
              <a:t>The penalty for petit larceny</a:t>
            </a:r>
            <a:endParaRPr sz="1300"/>
          </a:p>
          <a:p>
            <a:pPr indent="-311150" lvl="0" marL="457200" rtl="0" algn="l">
              <a:spcBef>
                <a:spcPts val="600"/>
              </a:spcBef>
              <a:spcAft>
                <a:spcPts val="0"/>
              </a:spcAft>
              <a:buSzPts val="1300"/>
              <a:buChar char="●"/>
            </a:pPr>
            <a:r>
              <a:rPr lang="en" sz="1300"/>
              <a:t>Sentenced 2-3 years of probation</a:t>
            </a:r>
            <a:endParaRPr sz="1300"/>
          </a:p>
          <a:p>
            <a:pPr indent="-311150" lvl="0" marL="457200" rtl="0" algn="l">
              <a:spcBef>
                <a:spcPts val="0"/>
              </a:spcBef>
              <a:spcAft>
                <a:spcPts val="0"/>
              </a:spcAft>
              <a:buSzPts val="1300"/>
              <a:buChar char="●"/>
            </a:pPr>
            <a:r>
              <a:rPr lang="en" sz="1300"/>
              <a:t>Fined up to $1,000</a:t>
            </a:r>
            <a:endParaRPr sz="1300"/>
          </a:p>
          <a:p>
            <a:pPr indent="-311150" lvl="0" marL="457200" rtl="0" algn="l">
              <a:spcBef>
                <a:spcPts val="0"/>
              </a:spcBef>
              <a:spcAft>
                <a:spcPts val="0"/>
              </a:spcAft>
              <a:buSzPts val="1300"/>
              <a:buChar char="●"/>
            </a:pPr>
            <a:r>
              <a:rPr lang="en" sz="1300"/>
              <a:t>A year sentence in a county or city jail</a:t>
            </a:r>
            <a:endParaRPr sz="1300"/>
          </a:p>
        </p:txBody>
      </p:sp>
      <p:sp>
        <p:nvSpPr>
          <p:cNvPr id="354" name="Google Shape;354;p47"/>
          <p:cNvSpPr txBox="1"/>
          <p:nvPr>
            <p:ph type="title"/>
          </p:nvPr>
        </p:nvSpPr>
        <p:spPr>
          <a:xfrm>
            <a:off x="457200" y="205975"/>
            <a:ext cx="8229600" cy="6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Petit </a:t>
            </a:r>
            <a:r>
              <a:rPr lang="en" sz="3000"/>
              <a:t>Larceny</a:t>
            </a:r>
            <a:endParaRPr sz="3000"/>
          </a:p>
        </p:txBody>
      </p:sp>
      <p:pic>
        <p:nvPicPr>
          <p:cNvPr id="355" name="Google Shape;355;p47"/>
          <p:cNvPicPr preferRelativeResize="0"/>
          <p:nvPr/>
        </p:nvPicPr>
        <p:blipFill>
          <a:blip r:embed="rId3">
            <a:alphaModFix/>
          </a:blip>
          <a:stretch>
            <a:fillRect/>
          </a:stretch>
        </p:blipFill>
        <p:spPr>
          <a:xfrm>
            <a:off x="4438500" y="2171300"/>
            <a:ext cx="3912003" cy="26073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pic>
        <p:nvPicPr>
          <p:cNvPr id="360" name="Google Shape;360;p48"/>
          <p:cNvPicPr preferRelativeResize="0"/>
          <p:nvPr/>
        </p:nvPicPr>
        <p:blipFill>
          <a:blip r:embed="rId3">
            <a:alphaModFix/>
          </a:blip>
          <a:stretch>
            <a:fillRect/>
          </a:stretch>
        </p:blipFill>
        <p:spPr>
          <a:xfrm>
            <a:off x="152400" y="152400"/>
            <a:ext cx="6942778" cy="48386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9"/>
          <p:cNvPicPr preferRelativeResize="0"/>
          <p:nvPr/>
        </p:nvPicPr>
        <p:blipFill>
          <a:blip r:embed="rId3">
            <a:alphaModFix/>
          </a:blip>
          <a:stretch>
            <a:fillRect/>
          </a:stretch>
        </p:blipFill>
        <p:spPr>
          <a:xfrm>
            <a:off x="152400" y="152400"/>
            <a:ext cx="6495002" cy="483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0"/>
          <p:cNvPicPr preferRelativeResize="0"/>
          <p:nvPr/>
        </p:nvPicPr>
        <p:blipFill rotWithShape="1">
          <a:blip r:embed="rId3">
            <a:alphaModFix/>
          </a:blip>
          <a:srcRect b="18200" l="27769" r="26825" t="0"/>
          <a:stretch/>
        </p:blipFill>
        <p:spPr>
          <a:xfrm>
            <a:off x="35600" y="90125"/>
            <a:ext cx="4586849" cy="4341474"/>
          </a:xfrm>
          <a:prstGeom prst="rect">
            <a:avLst/>
          </a:prstGeom>
          <a:noFill/>
          <a:ln>
            <a:noFill/>
          </a:ln>
        </p:spPr>
      </p:pic>
      <p:sp>
        <p:nvSpPr>
          <p:cNvPr id="371" name="Google Shape;371;p50"/>
          <p:cNvSpPr txBox="1"/>
          <p:nvPr/>
        </p:nvSpPr>
        <p:spPr>
          <a:xfrm>
            <a:off x="4814250" y="160200"/>
            <a:ext cx="39423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solidFill>
                  <a:srgbClr val="D63737"/>
                </a:solidFill>
                <a:latin typeface="Proxima Nova"/>
                <a:ea typeface="Proxima Nova"/>
                <a:cs typeface="Proxima Nova"/>
                <a:sym typeface="Proxima Nova"/>
              </a:rPr>
              <a:t>Manhattan’s</a:t>
            </a:r>
            <a:r>
              <a:rPr lang="en">
                <a:latin typeface="Proxima Nova"/>
                <a:ea typeface="Proxima Nova"/>
                <a:cs typeface="Proxima Nova"/>
                <a:sym typeface="Proxima Nova"/>
              </a:rPr>
              <a:t> 14th precinct being in the wealthiest borough, has the highest overall larceny arrests. It is near the garment district and many subway stations.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solidFill>
                  <a:schemeClr val="accent4"/>
                </a:solidFill>
                <a:latin typeface="Proxima Nova"/>
                <a:ea typeface="Proxima Nova"/>
                <a:cs typeface="Proxima Nova"/>
                <a:sym typeface="Proxima Nova"/>
              </a:rPr>
              <a:t>Queens’ </a:t>
            </a:r>
            <a:r>
              <a:rPr lang="en">
                <a:solidFill>
                  <a:schemeClr val="dk1"/>
                </a:solidFill>
                <a:latin typeface="Proxima Nova"/>
                <a:ea typeface="Proxima Nova"/>
                <a:cs typeface="Proxima Nova"/>
                <a:sym typeface="Proxima Nova"/>
              </a:rPr>
              <a:t>110th </a:t>
            </a:r>
            <a:r>
              <a:rPr lang="en">
                <a:solidFill>
                  <a:schemeClr val="dk1"/>
                </a:solidFill>
                <a:latin typeface="Proxima Nova"/>
                <a:ea typeface="Proxima Nova"/>
                <a:cs typeface="Proxima Nova"/>
                <a:sym typeface="Proxima Nova"/>
              </a:rPr>
              <a:t>precinct</a:t>
            </a:r>
            <a:r>
              <a:rPr lang="en">
                <a:solidFill>
                  <a:schemeClr val="dk1"/>
                </a:solidFill>
                <a:latin typeface="Proxima Nova"/>
                <a:ea typeface="Proxima Nova"/>
                <a:cs typeface="Proxima Nova"/>
                <a:sym typeface="Proxima Nova"/>
              </a:rPr>
              <a:t> is located near many schools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solidFill>
                  <a:schemeClr val="accent1"/>
                </a:solidFill>
                <a:latin typeface="Proxima Nova"/>
                <a:ea typeface="Proxima Nova"/>
                <a:cs typeface="Proxima Nova"/>
                <a:sym typeface="Proxima Nova"/>
              </a:rPr>
              <a:t>Bronx</a:t>
            </a:r>
            <a:r>
              <a:rPr lang="en">
                <a:solidFill>
                  <a:schemeClr val="dk1"/>
                </a:solidFill>
                <a:latin typeface="Proxima Nova"/>
                <a:ea typeface="Proxima Nova"/>
                <a:cs typeface="Proxima Nova"/>
                <a:sym typeface="Proxima Nova"/>
              </a:rPr>
              <a:t> is the least wealthy borough. 52nd precinct is located near several parks and schools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solidFill>
                  <a:srgbClr val="E69138"/>
                </a:solidFill>
                <a:latin typeface="Proxima Nova"/>
                <a:ea typeface="Proxima Nova"/>
                <a:cs typeface="Proxima Nova"/>
                <a:sym typeface="Proxima Nova"/>
              </a:rPr>
              <a:t>Brooklyn’s </a:t>
            </a:r>
            <a:r>
              <a:rPr lang="en">
                <a:solidFill>
                  <a:schemeClr val="dk1"/>
                </a:solidFill>
                <a:latin typeface="Proxima Nova"/>
                <a:ea typeface="Proxima Nova"/>
                <a:cs typeface="Proxima Nova"/>
                <a:sym typeface="Proxima Nova"/>
              </a:rPr>
              <a:t>84th </a:t>
            </a:r>
            <a:r>
              <a:rPr lang="en">
                <a:solidFill>
                  <a:schemeClr val="dk1"/>
                </a:solidFill>
                <a:latin typeface="Proxima Nova"/>
                <a:ea typeface="Proxima Nova"/>
                <a:cs typeface="Proxima Nova"/>
                <a:sym typeface="Proxima Nova"/>
              </a:rPr>
              <a:t>precinct located near hotels and restaurants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rgbClr val="009900"/>
                </a:solidFill>
                <a:latin typeface="Proxima Nova"/>
                <a:ea typeface="Proxima Nova"/>
                <a:cs typeface="Proxima Nova"/>
                <a:sym typeface="Proxima Nova"/>
              </a:rPr>
              <a:t>Staten Island’s </a:t>
            </a:r>
            <a:r>
              <a:rPr lang="en">
                <a:solidFill>
                  <a:schemeClr val="dk1"/>
                </a:solidFill>
                <a:latin typeface="Proxima Nova"/>
                <a:ea typeface="Proxima Nova"/>
                <a:cs typeface="Proxima Nova"/>
                <a:sym typeface="Proxima Nova"/>
              </a:rPr>
              <a:t>121st precinct has the lowest larceny arrests overall and is the safest borough</a:t>
            </a:r>
            <a:endParaRPr sz="1500">
              <a:solidFill>
                <a:schemeClr val="dk1"/>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1"/>
          <p:cNvPicPr preferRelativeResize="0"/>
          <p:nvPr/>
        </p:nvPicPr>
        <p:blipFill>
          <a:blip r:embed="rId3">
            <a:alphaModFix/>
          </a:blip>
          <a:stretch>
            <a:fillRect/>
          </a:stretch>
        </p:blipFill>
        <p:spPr>
          <a:xfrm>
            <a:off x="213575" y="289250"/>
            <a:ext cx="4963724" cy="3586099"/>
          </a:xfrm>
          <a:prstGeom prst="rect">
            <a:avLst/>
          </a:prstGeom>
          <a:noFill/>
          <a:ln>
            <a:noFill/>
          </a:ln>
        </p:spPr>
      </p:pic>
      <p:sp>
        <p:nvSpPr>
          <p:cNvPr id="377" name="Google Shape;377;p51"/>
          <p:cNvSpPr txBox="1"/>
          <p:nvPr/>
        </p:nvSpPr>
        <p:spPr>
          <a:xfrm>
            <a:off x="5517275" y="357825"/>
            <a:ext cx="2669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 significant </a:t>
            </a:r>
            <a:r>
              <a:rPr lang="en">
                <a:latin typeface="Proxima Nova"/>
                <a:ea typeface="Proxima Nova"/>
                <a:cs typeface="Proxima Nova"/>
                <a:sym typeface="Proxima Nova"/>
              </a:rPr>
              <a:t>decrease</a:t>
            </a:r>
            <a:r>
              <a:rPr lang="en">
                <a:latin typeface="Proxima Nova"/>
                <a:ea typeface="Proxima Nova"/>
                <a:cs typeface="Proxima Nova"/>
                <a:sym typeface="Proxima Nova"/>
              </a:rPr>
              <a:t> in larceny arrests  in these precincts in 2020. This can be attributed to the pandemic. Fewer people outdoors from the stay at home mandate.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In 2021 arrests increased for each of these precincts with Brooklyn’s 84th precinct being the highest.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Brooklyn’s 84th </a:t>
            </a:r>
            <a:r>
              <a:rPr lang="en">
                <a:latin typeface="Proxima Nova"/>
                <a:ea typeface="Proxima Nova"/>
                <a:cs typeface="Proxima Nova"/>
                <a:sym typeface="Proxima Nova"/>
              </a:rPr>
              <a:t>precinct</a:t>
            </a:r>
            <a:r>
              <a:rPr lang="en">
                <a:latin typeface="Proxima Nova"/>
                <a:ea typeface="Proxima Nova"/>
                <a:cs typeface="Proxima Nova"/>
                <a:sym typeface="Proxima Nova"/>
              </a:rPr>
              <a:t> had the highest increase in of larceny with a 147 percent increase in arrests in 2021</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2"/>
          <p:cNvPicPr preferRelativeResize="0"/>
          <p:nvPr/>
        </p:nvPicPr>
        <p:blipFill rotWithShape="1">
          <a:blip r:embed="rId3">
            <a:alphaModFix/>
          </a:blip>
          <a:srcRect b="0" l="0" r="11316" t="0"/>
          <a:stretch/>
        </p:blipFill>
        <p:spPr>
          <a:xfrm>
            <a:off x="0" y="0"/>
            <a:ext cx="5894026" cy="4680776"/>
          </a:xfrm>
          <a:prstGeom prst="rect">
            <a:avLst/>
          </a:prstGeom>
          <a:noFill/>
          <a:ln>
            <a:noFill/>
          </a:ln>
        </p:spPr>
      </p:pic>
      <p:sp>
        <p:nvSpPr>
          <p:cNvPr id="383" name="Google Shape;383;p52"/>
          <p:cNvSpPr txBox="1"/>
          <p:nvPr/>
        </p:nvSpPr>
        <p:spPr>
          <a:xfrm>
            <a:off x="5894025" y="542825"/>
            <a:ext cx="31560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In each borough, people who committed larceny the most were black, aged 25 - 44.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2019 had the highest count in all boroughs with the highest being in Manhattan and Brooklyn.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Larceny declined in 2020 and began to increase in 2021 as NYC began to reopen</a:t>
            </a:r>
            <a:endParaRPr>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type="title"/>
          </p:nvPr>
        </p:nvSpPr>
        <p:spPr>
          <a:xfrm>
            <a:off x="457200" y="205977"/>
            <a:ext cx="8229600" cy="4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Insights</a:t>
            </a:r>
            <a:endParaRPr sz="1800"/>
          </a:p>
        </p:txBody>
      </p:sp>
      <p:sp>
        <p:nvSpPr>
          <p:cNvPr id="389" name="Google Shape;389;p53"/>
          <p:cNvSpPr txBox="1"/>
          <p:nvPr/>
        </p:nvSpPr>
        <p:spPr>
          <a:xfrm>
            <a:off x="5931825" y="444950"/>
            <a:ext cx="3143700" cy="3509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roxima Nova"/>
              <a:buChar char="●"/>
            </a:pPr>
            <a:r>
              <a:rPr lang="en" sz="1200">
                <a:solidFill>
                  <a:srgbClr val="9900FF"/>
                </a:solidFill>
                <a:latin typeface="Proxima Nova"/>
                <a:ea typeface="Proxima Nova"/>
                <a:cs typeface="Proxima Nova"/>
                <a:sym typeface="Proxima Nova"/>
              </a:rPr>
              <a:t>All boroughs</a:t>
            </a:r>
            <a:r>
              <a:rPr lang="en" sz="1200">
                <a:latin typeface="Proxima Nova"/>
                <a:ea typeface="Proxima Nova"/>
                <a:cs typeface="Proxima Nova"/>
                <a:sym typeface="Proxima Nova"/>
              </a:rPr>
              <a:t>: Jan 2020 sudden increase in larceny due to bail reform. Eliminated cash bail for misdemeanors including petit larceny</a:t>
            </a:r>
            <a:endParaRPr sz="1200">
              <a:latin typeface="Proxima Nova"/>
              <a:ea typeface="Proxima Nova"/>
              <a:cs typeface="Proxima Nova"/>
              <a:sym typeface="Proxima Nova"/>
            </a:endParaRPr>
          </a:p>
          <a:p>
            <a:pPr indent="0" lvl="0" marL="45720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Mar 2020 an increase in arrests related to the release of prisoners. Highest in </a:t>
            </a:r>
            <a:r>
              <a:rPr lang="en" sz="1200">
                <a:solidFill>
                  <a:srgbClr val="FF0000"/>
                </a:solidFill>
                <a:latin typeface="Proxima Nova"/>
                <a:ea typeface="Proxima Nova"/>
                <a:cs typeface="Proxima Nova"/>
                <a:sym typeface="Proxima Nova"/>
              </a:rPr>
              <a:t>Manhattan</a:t>
            </a:r>
            <a:r>
              <a:rPr lang="en" sz="1200">
                <a:solidFill>
                  <a:schemeClr val="dk1"/>
                </a:solidFill>
                <a:latin typeface="Proxima Nova"/>
                <a:ea typeface="Proxima Nova"/>
                <a:cs typeface="Proxima Nova"/>
                <a:sym typeface="Proxima Nova"/>
              </a:rPr>
              <a:t> &amp; </a:t>
            </a:r>
            <a:r>
              <a:rPr lang="en" sz="1200">
                <a:solidFill>
                  <a:srgbClr val="E69138"/>
                </a:solidFill>
                <a:latin typeface="Proxima Nova"/>
                <a:ea typeface="Proxima Nova"/>
                <a:cs typeface="Proxima Nova"/>
                <a:sym typeface="Proxima Nova"/>
              </a:rPr>
              <a:t>Brooklyn</a:t>
            </a:r>
            <a:endParaRPr sz="1200">
              <a:solidFill>
                <a:srgbClr val="E69138"/>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rgbClr val="E69138"/>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Apr 2020 a steep decline in arrests resulting from the homeless sheltering in hotels</a:t>
            </a:r>
            <a:endParaRPr sz="12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May 2020 protests in </a:t>
            </a:r>
            <a:r>
              <a:rPr lang="en" sz="1200">
                <a:solidFill>
                  <a:srgbClr val="FF0000"/>
                </a:solidFill>
                <a:latin typeface="Proxima Nova"/>
                <a:ea typeface="Proxima Nova"/>
                <a:cs typeface="Proxima Nova"/>
                <a:sym typeface="Proxima Nova"/>
              </a:rPr>
              <a:t>Manhattan</a:t>
            </a:r>
            <a:r>
              <a:rPr lang="en" sz="1200">
                <a:solidFill>
                  <a:schemeClr val="dk1"/>
                </a:solidFill>
                <a:latin typeface="Proxima Nova"/>
                <a:ea typeface="Proxima Nova"/>
                <a:cs typeface="Proxima Nova"/>
                <a:sym typeface="Proxima Nova"/>
              </a:rPr>
              <a:t> &amp; </a:t>
            </a:r>
            <a:r>
              <a:rPr lang="en" sz="1200">
                <a:solidFill>
                  <a:srgbClr val="E69138"/>
                </a:solidFill>
                <a:latin typeface="Proxima Nova"/>
                <a:ea typeface="Proxima Nova"/>
                <a:cs typeface="Proxima Nova"/>
                <a:sym typeface="Proxima Nova"/>
              </a:rPr>
              <a:t>Brooklyn </a:t>
            </a:r>
            <a:r>
              <a:rPr lang="en" sz="1200">
                <a:solidFill>
                  <a:schemeClr val="dk1"/>
                </a:solidFill>
                <a:latin typeface="Proxima Nova"/>
                <a:ea typeface="Proxima Nova"/>
                <a:cs typeface="Proxima Nova"/>
                <a:sym typeface="Proxima Nova"/>
              </a:rPr>
              <a:t>slight increases in arrests</a:t>
            </a:r>
            <a:endParaRPr sz="12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As NYC reopened arrests have sporadically increased </a:t>
            </a:r>
            <a:endParaRPr sz="1200">
              <a:solidFill>
                <a:schemeClr val="dk1"/>
              </a:solidFill>
              <a:latin typeface="Proxima Nova"/>
              <a:ea typeface="Proxima Nova"/>
              <a:cs typeface="Proxima Nova"/>
              <a:sym typeface="Proxima Nova"/>
            </a:endParaRPr>
          </a:p>
        </p:txBody>
      </p:sp>
      <p:pic>
        <p:nvPicPr>
          <p:cNvPr id="390" name="Google Shape;390;p53"/>
          <p:cNvPicPr preferRelativeResize="0"/>
          <p:nvPr/>
        </p:nvPicPr>
        <p:blipFill>
          <a:blip r:embed="rId3">
            <a:alphaModFix/>
          </a:blip>
          <a:stretch>
            <a:fillRect/>
          </a:stretch>
        </p:blipFill>
        <p:spPr>
          <a:xfrm>
            <a:off x="0" y="618775"/>
            <a:ext cx="3070101" cy="3830627"/>
          </a:xfrm>
          <a:prstGeom prst="rect">
            <a:avLst/>
          </a:prstGeom>
          <a:noFill/>
          <a:ln>
            <a:noFill/>
          </a:ln>
        </p:spPr>
      </p:pic>
      <p:pic>
        <p:nvPicPr>
          <p:cNvPr id="391" name="Google Shape;391;p53"/>
          <p:cNvPicPr preferRelativeResize="0"/>
          <p:nvPr/>
        </p:nvPicPr>
        <p:blipFill>
          <a:blip r:embed="rId4">
            <a:alphaModFix/>
          </a:blip>
          <a:stretch>
            <a:fillRect/>
          </a:stretch>
        </p:blipFill>
        <p:spPr>
          <a:xfrm>
            <a:off x="3070100" y="579950"/>
            <a:ext cx="3043375" cy="3869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22" name="Shape 122"/>
        <p:cNvGrpSpPr/>
        <p:nvPr/>
      </p:nvGrpSpPr>
      <p:grpSpPr>
        <a:xfrm>
          <a:off x="0" y="0"/>
          <a:ext cx="0" cy="0"/>
          <a:chOff x="0" y="0"/>
          <a:chExt cx="0" cy="0"/>
        </a:xfrm>
      </p:grpSpPr>
      <p:sp>
        <p:nvSpPr>
          <p:cNvPr id="123" name="Google Shape;123;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Dataset Preview</a:t>
            </a:r>
            <a:endParaRPr sz="3200"/>
          </a:p>
        </p:txBody>
      </p:sp>
      <p:pic>
        <p:nvPicPr>
          <p:cNvPr id="124" name="Google Shape;124;p18"/>
          <p:cNvPicPr preferRelativeResize="0"/>
          <p:nvPr/>
        </p:nvPicPr>
        <p:blipFill>
          <a:blip r:embed="rId3">
            <a:alphaModFix/>
          </a:blip>
          <a:stretch>
            <a:fillRect/>
          </a:stretch>
        </p:blipFill>
        <p:spPr>
          <a:xfrm>
            <a:off x="4800150" y="1588850"/>
            <a:ext cx="3968300" cy="2306650"/>
          </a:xfrm>
          <a:prstGeom prst="rect">
            <a:avLst/>
          </a:prstGeom>
          <a:noFill/>
          <a:ln>
            <a:noFill/>
          </a:ln>
        </p:spPr>
      </p:pic>
      <p:sp>
        <p:nvSpPr>
          <p:cNvPr id="125" name="Google Shape;125;p18"/>
          <p:cNvSpPr txBox="1"/>
          <p:nvPr/>
        </p:nvSpPr>
        <p:spPr>
          <a:xfrm>
            <a:off x="316025" y="1248000"/>
            <a:ext cx="46857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This dataset is from the New York City Police </a:t>
            </a:r>
            <a:r>
              <a:rPr lang="en" sz="1600">
                <a:latin typeface="Proxima Nova"/>
                <a:ea typeface="Proxima Nova"/>
                <a:cs typeface="Proxima Nova"/>
                <a:sym typeface="Proxima Nova"/>
              </a:rPr>
              <a:t>Department</a:t>
            </a:r>
            <a:endParaRPr sz="16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Dataset is filtered from 2017 to 2021</a:t>
            </a:r>
            <a:endParaRPr sz="16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Information on:</a:t>
            </a:r>
            <a:endParaRPr sz="1600">
              <a:latin typeface="Proxima Nova"/>
              <a:ea typeface="Proxima Nova"/>
              <a:cs typeface="Proxima Nova"/>
              <a:sym typeface="Proxima Nova"/>
            </a:endParaRPr>
          </a:p>
          <a:p>
            <a:pPr indent="-330200" lvl="1" marL="914400" rtl="0" algn="l">
              <a:spcBef>
                <a:spcPts val="0"/>
              </a:spcBef>
              <a:spcAft>
                <a:spcPts val="0"/>
              </a:spcAft>
              <a:buSzPts val="1600"/>
              <a:buFont typeface="Proxima Nova"/>
              <a:buChar char="○"/>
            </a:pPr>
            <a:r>
              <a:rPr lang="en" sz="1600">
                <a:latin typeface="Proxima Nova"/>
                <a:ea typeface="Proxima Nova"/>
                <a:cs typeface="Proxima Nova"/>
                <a:sym typeface="Proxima Nova"/>
              </a:rPr>
              <a:t>Date of crime</a:t>
            </a:r>
            <a:endParaRPr sz="1600">
              <a:latin typeface="Proxima Nova"/>
              <a:ea typeface="Proxima Nova"/>
              <a:cs typeface="Proxima Nova"/>
              <a:sym typeface="Proxima Nova"/>
            </a:endParaRPr>
          </a:p>
          <a:p>
            <a:pPr indent="-330200" lvl="1" marL="914400" rtl="0" algn="l">
              <a:spcBef>
                <a:spcPts val="0"/>
              </a:spcBef>
              <a:spcAft>
                <a:spcPts val="0"/>
              </a:spcAft>
              <a:buSzPts val="1600"/>
              <a:buFont typeface="Proxima Nova"/>
              <a:buChar char="○"/>
            </a:pPr>
            <a:r>
              <a:rPr lang="en" sz="1600">
                <a:latin typeface="Proxima Nova"/>
                <a:ea typeface="Proxima Nova"/>
                <a:cs typeface="Proxima Nova"/>
                <a:sym typeface="Proxima Nova"/>
              </a:rPr>
              <a:t>Gender / Age / Race</a:t>
            </a:r>
            <a:endParaRPr sz="1600">
              <a:latin typeface="Proxima Nova"/>
              <a:ea typeface="Proxima Nova"/>
              <a:cs typeface="Proxima Nova"/>
              <a:sym typeface="Proxima Nova"/>
            </a:endParaRPr>
          </a:p>
          <a:p>
            <a:pPr indent="-330200" lvl="1" marL="914400" rtl="0" algn="l">
              <a:spcBef>
                <a:spcPts val="0"/>
              </a:spcBef>
              <a:spcAft>
                <a:spcPts val="0"/>
              </a:spcAft>
              <a:buSzPts val="1600"/>
              <a:buFont typeface="Proxima Nova"/>
              <a:buChar char="○"/>
            </a:pPr>
            <a:r>
              <a:rPr lang="en" sz="1600">
                <a:latin typeface="Proxima Nova"/>
                <a:ea typeface="Proxima Nova"/>
                <a:cs typeface="Proxima Nova"/>
                <a:sym typeface="Proxima Nova"/>
              </a:rPr>
              <a:t>Location of crime / Precinct number </a:t>
            </a:r>
            <a:endParaRPr sz="1600">
              <a:latin typeface="Proxima Nova"/>
              <a:ea typeface="Proxima Nova"/>
              <a:cs typeface="Proxima Nova"/>
              <a:sym typeface="Proxima Nova"/>
            </a:endParaRPr>
          </a:p>
          <a:p>
            <a:pPr indent="-330200" lvl="1" marL="914400" rtl="0" algn="l">
              <a:spcBef>
                <a:spcPts val="0"/>
              </a:spcBef>
              <a:spcAft>
                <a:spcPts val="0"/>
              </a:spcAft>
              <a:buSzPts val="1600"/>
              <a:buFont typeface="Proxima Nova"/>
              <a:buChar char="○"/>
            </a:pPr>
            <a:r>
              <a:rPr lang="en" sz="1600">
                <a:latin typeface="Proxima Nova"/>
                <a:ea typeface="Proxima Nova"/>
                <a:cs typeface="Proxima Nova"/>
                <a:sym typeface="Proxima Nova"/>
              </a:rPr>
              <a:t>Description of crime / Crime code</a:t>
            </a:r>
            <a:endParaRPr sz="1600">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3E8F"/>
        </a:solidFill>
      </p:bgPr>
    </p:bg>
    <p:spTree>
      <p:nvGrpSpPr>
        <p:cNvPr id="395" name="Shape 395"/>
        <p:cNvGrpSpPr/>
        <p:nvPr/>
      </p:nvGrpSpPr>
      <p:grpSpPr>
        <a:xfrm>
          <a:off x="0" y="0"/>
          <a:ext cx="0" cy="0"/>
          <a:chOff x="0" y="0"/>
          <a:chExt cx="0" cy="0"/>
        </a:xfrm>
      </p:grpSpPr>
      <p:sp>
        <p:nvSpPr>
          <p:cNvPr id="396" name="Google Shape;396;p54"/>
          <p:cNvSpPr txBox="1"/>
          <p:nvPr>
            <p:ph type="title"/>
          </p:nvPr>
        </p:nvSpPr>
        <p:spPr>
          <a:xfrm>
            <a:off x="457200" y="261001"/>
            <a:ext cx="82296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solidFill>
                  <a:schemeClr val="lt1"/>
                </a:solidFill>
              </a:rPr>
              <a:t>Conclusions/Recommendations</a:t>
            </a:r>
            <a:endParaRPr sz="2600">
              <a:solidFill>
                <a:schemeClr val="lt1"/>
              </a:solidFill>
            </a:endParaRPr>
          </a:p>
        </p:txBody>
      </p:sp>
      <p:sp>
        <p:nvSpPr>
          <p:cNvPr id="397" name="Google Shape;397;p54"/>
          <p:cNvSpPr txBox="1"/>
          <p:nvPr/>
        </p:nvSpPr>
        <p:spPr>
          <a:xfrm>
            <a:off x="479850" y="1221175"/>
            <a:ext cx="8184300" cy="32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Proxima Nova"/>
                <a:ea typeface="Proxima Nova"/>
                <a:cs typeface="Proxima Nova"/>
                <a:sym typeface="Proxima Nova"/>
              </a:rPr>
              <a:t>How did Covid-19 impact the amount of crime in New York City?</a:t>
            </a:r>
            <a:endParaRPr b="1" sz="17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lt1"/>
              </a:solidFill>
              <a:latin typeface="Proxima Nova"/>
              <a:ea typeface="Proxima Nova"/>
              <a:cs typeface="Proxima Nova"/>
              <a:sym typeface="Proxima Nova"/>
            </a:endParaRPr>
          </a:p>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Job loss, food insecurity, economic fallout, lack of healthcare in some neighborhoods</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b="1" lang="en" sz="1700">
                <a:solidFill>
                  <a:schemeClr val="lt1"/>
                </a:solidFill>
                <a:latin typeface="Proxima Nova"/>
                <a:ea typeface="Proxima Nova"/>
                <a:cs typeface="Proxima Nova"/>
                <a:sym typeface="Proxima Nova"/>
              </a:rPr>
              <a:t>Recommendations:</a:t>
            </a:r>
            <a:endParaRPr b="1" sz="1700">
              <a:solidFill>
                <a:schemeClr val="lt1"/>
              </a:solidFill>
              <a:latin typeface="Proxima Nova"/>
              <a:ea typeface="Proxima Nova"/>
              <a:cs typeface="Proxima Nova"/>
              <a:sym typeface="Proxima Nova"/>
            </a:endParaRPr>
          </a:p>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Investment in priority neighborhoods to improve healthcare access, including vaccination, Covid-19 treatments, and mental health to reduce the amount of people affected by the next pandemic</a:t>
            </a:r>
            <a:endParaRPr sz="1600">
              <a:solidFill>
                <a:schemeClr val="lt1"/>
              </a:solidFill>
              <a:latin typeface="Proxima Nova"/>
              <a:ea typeface="Proxima Nova"/>
              <a:cs typeface="Proxima Nova"/>
              <a:sym typeface="Proxima Nova"/>
            </a:endParaRPr>
          </a:p>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More NYPD presence in neighborhoods with heavier crime rates</a:t>
            </a:r>
            <a:endParaRPr sz="1600">
              <a:solidFill>
                <a:schemeClr val="lt1"/>
              </a:solidFill>
              <a:latin typeface="Proxima Nova"/>
              <a:ea typeface="Proxima Nova"/>
              <a:cs typeface="Proxima Nova"/>
              <a:sym typeface="Proxima Nova"/>
            </a:endParaRPr>
          </a:p>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Install more speed cameras in places with heavy traffic </a:t>
            </a:r>
            <a:endParaRPr sz="1600">
              <a:solidFill>
                <a:schemeClr val="lt1"/>
              </a:solidFill>
              <a:latin typeface="Proxima Nova"/>
              <a:ea typeface="Proxima Nova"/>
              <a:cs typeface="Proxima Nova"/>
              <a:sym typeface="Proxima Nova"/>
            </a:endParaRPr>
          </a:p>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I</a:t>
            </a:r>
            <a:r>
              <a:rPr lang="en" sz="1600">
                <a:solidFill>
                  <a:schemeClr val="lt1"/>
                </a:solidFill>
                <a:latin typeface="Proxima Nova"/>
                <a:ea typeface="Proxima Nova"/>
                <a:cs typeface="Proxima Nova"/>
                <a:sym typeface="Proxima Nova"/>
              </a:rPr>
              <a:t>mprove public transportation so it can be alternative for commuters</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593C"/>
        </a:solidFill>
      </p:bgPr>
    </p:bg>
    <p:spTree>
      <p:nvGrpSpPr>
        <p:cNvPr id="401" name="Shape 401"/>
        <p:cNvGrpSpPr/>
        <p:nvPr/>
      </p:nvGrpSpPr>
      <p:grpSpPr>
        <a:xfrm>
          <a:off x="0" y="0"/>
          <a:ext cx="0" cy="0"/>
          <a:chOff x="0" y="0"/>
          <a:chExt cx="0" cy="0"/>
        </a:xfrm>
      </p:grpSpPr>
      <p:sp>
        <p:nvSpPr>
          <p:cNvPr id="402" name="Google Shape;402;p55"/>
          <p:cNvSpPr txBox="1"/>
          <p:nvPr>
            <p:ph type="title"/>
          </p:nvPr>
        </p:nvSpPr>
        <p:spPr>
          <a:xfrm>
            <a:off x="457200" y="236601"/>
            <a:ext cx="8229600" cy="61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solidFill>
                  <a:schemeClr val="lt1"/>
                </a:solidFill>
              </a:rPr>
              <a:t>Metadata</a:t>
            </a:r>
            <a:endParaRPr sz="2600">
              <a:solidFill>
                <a:schemeClr val="lt1"/>
              </a:solidFill>
            </a:endParaRPr>
          </a:p>
        </p:txBody>
      </p:sp>
      <p:sp>
        <p:nvSpPr>
          <p:cNvPr id="403" name="Google Shape;403;p55"/>
          <p:cNvSpPr txBox="1"/>
          <p:nvPr/>
        </p:nvSpPr>
        <p:spPr>
          <a:xfrm>
            <a:off x="658200" y="1214425"/>
            <a:ext cx="8229600" cy="293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Proxima Nova"/>
                <a:ea typeface="Proxima Nova"/>
                <a:cs typeface="Proxima Nova"/>
                <a:sym typeface="Proxima Nova"/>
              </a:rPr>
              <a:t>Dataset</a:t>
            </a:r>
            <a:r>
              <a:rPr b="1" lang="en" sz="1300">
                <a:solidFill>
                  <a:schemeClr val="lt1"/>
                </a:solidFill>
                <a:latin typeface="Proxima Nova"/>
                <a:ea typeface="Proxima Nova"/>
                <a:cs typeface="Proxima Nova"/>
                <a:sym typeface="Proxima Nova"/>
              </a:rPr>
              <a:t>: </a:t>
            </a:r>
            <a:r>
              <a:rPr lang="en" sz="1300">
                <a:solidFill>
                  <a:schemeClr val="lt1"/>
                </a:solidFill>
                <a:latin typeface="Proxima Nova"/>
                <a:ea typeface="Proxima Nova"/>
                <a:cs typeface="Proxima Nova"/>
                <a:sym typeface="Proxima Nova"/>
              </a:rPr>
              <a:t>Arrest Data Historic [2017-2021]</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lt1"/>
                </a:solidFill>
                <a:latin typeface="Proxima Nova"/>
                <a:ea typeface="Proxima Nova"/>
                <a:cs typeface="Proxima Nova"/>
                <a:sym typeface="Proxima Nova"/>
              </a:rPr>
              <a:t>Agency: </a:t>
            </a:r>
            <a:r>
              <a:rPr lang="en" sz="1300">
                <a:solidFill>
                  <a:schemeClr val="lt1"/>
                </a:solidFill>
                <a:latin typeface="Proxima Nova"/>
                <a:ea typeface="Proxima Nova"/>
                <a:cs typeface="Proxima Nova"/>
                <a:sym typeface="Proxima Nova"/>
              </a:rPr>
              <a:t>Police Department (NYPD)</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lt1"/>
                </a:solidFill>
                <a:latin typeface="Proxima Nova"/>
                <a:ea typeface="Proxima Nova"/>
                <a:cs typeface="Proxima Nova"/>
                <a:sym typeface="Proxima Nova"/>
              </a:rPr>
              <a:t>Link: </a:t>
            </a:r>
            <a:r>
              <a:rPr lang="en" sz="1300" u="sng">
                <a:solidFill>
                  <a:schemeClr val="lt1"/>
                </a:solidFill>
                <a:latin typeface="Proxima Nova"/>
                <a:ea typeface="Proxima Nova"/>
                <a:cs typeface="Proxima Nova"/>
                <a:sym typeface="Proxima Nova"/>
                <a:hlinkClick r:id="rId3">
                  <a:extLst>
                    <a:ext uri="{A12FA001-AC4F-418D-AE19-62706E023703}">
                      <ahyp:hlinkClr val="tx"/>
                    </a:ext>
                  </a:extLst>
                </a:hlinkClick>
              </a:rPr>
              <a:t>https://data.cityofnewyork.us/Public-Safety/NYPD-Arrests-Data-Historic-/8h9b-rp9u/data</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lt1"/>
                </a:solidFill>
                <a:latin typeface="Proxima Nova"/>
                <a:ea typeface="Proxima Nova"/>
                <a:cs typeface="Proxima Nova"/>
                <a:sym typeface="Proxima Nova"/>
              </a:rPr>
              <a:t>Dataset: </a:t>
            </a:r>
            <a:r>
              <a:rPr lang="en" sz="1300">
                <a:solidFill>
                  <a:schemeClr val="lt1"/>
                </a:solidFill>
                <a:latin typeface="Proxima Nova"/>
                <a:ea typeface="Proxima Nova"/>
                <a:cs typeface="Proxima Nova"/>
                <a:sym typeface="Proxima Nova"/>
              </a:rPr>
              <a:t>COVID-19 Daily Counts of Cases, Hospitalizations, and Deaths</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lt1"/>
                </a:solidFill>
                <a:latin typeface="Proxima Nova"/>
                <a:ea typeface="Proxima Nova"/>
                <a:cs typeface="Proxima Nova"/>
                <a:sym typeface="Proxima Nova"/>
              </a:rPr>
              <a:t>Agency: </a:t>
            </a:r>
            <a:r>
              <a:rPr lang="en" sz="1300">
                <a:solidFill>
                  <a:schemeClr val="lt1"/>
                </a:solidFill>
                <a:latin typeface="Proxima Nova"/>
                <a:ea typeface="Proxima Nova"/>
                <a:cs typeface="Proxima Nova"/>
                <a:sym typeface="Proxima Nova"/>
              </a:rPr>
              <a:t> Department of Health and Mental Hygiene (DOHMH)</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1300">
                <a:solidFill>
                  <a:schemeClr val="lt1"/>
                </a:solidFill>
                <a:latin typeface="Proxima Nova"/>
                <a:ea typeface="Proxima Nova"/>
                <a:cs typeface="Proxima Nova"/>
                <a:sym typeface="Proxima Nova"/>
              </a:rPr>
              <a:t>Link: </a:t>
            </a:r>
            <a:r>
              <a:rPr lang="en" sz="1300">
                <a:solidFill>
                  <a:schemeClr val="lt1"/>
                </a:solidFill>
                <a:latin typeface="Proxima Nova"/>
                <a:ea typeface="Proxima Nova"/>
                <a:cs typeface="Proxima Nova"/>
                <a:sym typeface="Proxima Nova"/>
              </a:rPr>
              <a:t>https://data.cityofnewyork.us/Health/COVID-19-Daily-Counts-of-Cases-Hospitalizations-an/rc75-m7u3</a:t>
            </a:r>
            <a:endParaRPr sz="13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3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300">
                <a:solidFill>
                  <a:schemeClr val="lt1"/>
                </a:solidFill>
                <a:latin typeface="Proxima Nova"/>
                <a:ea typeface="Proxima Nova"/>
                <a:cs typeface="Proxima Nova"/>
                <a:sym typeface="Proxima Nova"/>
              </a:rPr>
              <a:t>Dataset: </a:t>
            </a:r>
            <a:r>
              <a:rPr lang="en" sz="1300">
                <a:solidFill>
                  <a:schemeClr val="lt1"/>
                </a:solidFill>
                <a:latin typeface="Proxima Nova"/>
                <a:ea typeface="Proxima Nova"/>
                <a:cs typeface="Proxima Nova"/>
                <a:sym typeface="Proxima Nova"/>
              </a:rPr>
              <a:t>Individual Census by Borough, Community District, and Facility Type</a:t>
            </a:r>
            <a:endParaRPr sz="13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300">
                <a:solidFill>
                  <a:schemeClr val="lt1"/>
                </a:solidFill>
                <a:latin typeface="Proxima Nova"/>
                <a:ea typeface="Proxima Nova"/>
                <a:cs typeface="Proxima Nova"/>
                <a:sym typeface="Proxima Nova"/>
              </a:rPr>
              <a:t>Agency: </a:t>
            </a:r>
            <a:r>
              <a:rPr lang="en" sz="1300">
                <a:solidFill>
                  <a:schemeClr val="lt1"/>
                </a:solidFill>
                <a:latin typeface="Proxima Nova"/>
                <a:ea typeface="Proxima Nova"/>
                <a:cs typeface="Proxima Nova"/>
                <a:sym typeface="Proxima Nova"/>
              </a:rPr>
              <a:t>Department of Homeless Services (DHS)</a:t>
            </a:r>
            <a:endParaRPr sz="13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300">
                <a:solidFill>
                  <a:schemeClr val="lt1"/>
                </a:solidFill>
                <a:latin typeface="Proxima Nova"/>
                <a:ea typeface="Proxima Nova"/>
                <a:cs typeface="Proxima Nova"/>
                <a:sym typeface="Proxima Nova"/>
              </a:rPr>
              <a:t>Link: </a:t>
            </a:r>
            <a:r>
              <a:rPr lang="en" sz="1300">
                <a:solidFill>
                  <a:schemeClr val="lt1"/>
                </a:solidFill>
                <a:latin typeface="Proxima Nova"/>
                <a:ea typeface="Proxima Nova"/>
                <a:cs typeface="Proxima Nova"/>
                <a:sym typeface="Proxima Nova"/>
              </a:rPr>
              <a:t>https://data.cityofnewyork.us/Social-Services/Individual-Census-by-Borough-Community-District-an/veav-vj3r</a:t>
            </a:r>
            <a:endParaRPr sz="13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300">
              <a:solidFill>
                <a:schemeClr val="lt1"/>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6"/>
          <p:cNvSpPr txBox="1"/>
          <p:nvPr>
            <p:ph type="title"/>
          </p:nvPr>
        </p:nvSpPr>
        <p:spPr>
          <a:xfrm>
            <a:off x="457200" y="152250"/>
            <a:ext cx="8229600" cy="5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Citations</a:t>
            </a:r>
            <a:r>
              <a:rPr lang="en" sz="2600"/>
              <a:t> </a:t>
            </a:r>
            <a:endParaRPr sz="2600"/>
          </a:p>
        </p:txBody>
      </p:sp>
      <p:sp>
        <p:nvSpPr>
          <p:cNvPr id="409" name="Google Shape;409;p56"/>
          <p:cNvSpPr txBox="1"/>
          <p:nvPr/>
        </p:nvSpPr>
        <p:spPr>
          <a:xfrm>
            <a:off x="229500" y="678450"/>
            <a:ext cx="8685000" cy="3836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Proxima Nova"/>
              <a:buChar char="●"/>
            </a:pPr>
            <a:r>
              <a:rPr lang="en" sz="1300" u="sng">
                <a:solidFill>
                  <a:schemeClr val="hlink"/>
                </a:solidFill>
                <a:latin typeface="Proxima Nova"/>
                <a:ea typeface="Proxima Nova"/>
                <a:cs typeface="Proxima Nova"/>
                <a:sym typeface="Proxima Nova"/>
                <a:hlinkClick r:id="rId3"/>
              </a:rPr>
              <a:t>https://abcnews.go.com/US/recent-shootings-york-city-transit-crime-holds-steady/story?id=84908004</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SzPts val="1300"/>
              <a:buFont typeface="Proxima Nova"/>
              <a:buChar char="●"/>
            </a:pPr>
            <a:r>
              <a:rPr lang="en" sz="1300" u="sng">
                <a:solidFill>
                  <a:schemeClr val="hlink"/>
                </a:solidFill>
                <a:latin typeface="Proxima Nova"/>
                <a:ea typeface="Proxima Nova"/>
                <a:cs typeface="Proxima Nova"/>
                <a:sym typeface="Proxima Nova"/>
                <a:hlinkClick r:id="rId4"/>
              </a:rPr>
              <a:t>https://toddwschneider.com/posts/taxi-uber-lyft-usage-new-york-city/?fbclid=IwAR1U81JeTLUzbh2oXUj-eyHX1yxNTK5ZgvtcCVuGDFdSAAViEFMHhMf16Rw</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SzPts val="1300"/>
              <a:buFont typeface="Proxima Nova"/>
              <a:buChar char="●"/>
            </a:pPr>
            <a:r>
              <a:rPr lang="en" sz="1300" u="sng">
                <a:solidFill>
                  <a:schemeClr val="hlink"/>
                </a:solidFill>
                <a:latin typeface="Proxima Nova"/>
                <a:ea typeface="Proxima Nova"/>
                <a:cs typeface="Proxima Nova"/>
                <a:sym typeface="Proxima Nova"/>
                <a:hlinkClick r:id="rId5"/>
              </a:rPr>
              <a:t>https://www.statista.com/statistics/1285496/annual-revenue-mta-new-york-public-transport/#:~:text=The%20annual%20operating%20revenue%20of,compared%20to%20the%20previous%20year</a:t>
            </a:r>
            <a:r>
              <a:rPr lang="en" sz="1300">
                <a:latin typeface="Proxima Nova"/>
                <a:ea typeface="Proxima Nova"/>
                <a:cs typeface="Proxima Nova"/>
                <a:sym typeface="Proxima Nova"/>
              </a:rPr>
              <a:t>.</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Clr>
                <a:schemeClr val="dk1"/>
              </a:buClr>
              <a:buSzPts val="1300"/>
              <a:buFont typeface="Proxima Nova"/>
              <a:buChar char="●"/>
            </a:pPr>
            <a:r>
              <a:rPr i="1" lang="en" sz="1300">
                <a:solidFill>
                  <a:schemeClr val="dk1"/>
                </a:solidFill>
                <a:highlight>
                  <a:srgbClr val="FFFFFF"/>
                </a:highlight>
                <a:uFill>
                  <a:noFill/>
                </a:uFill>
                <a:latin typeface="Proxima Nova"/>
                <a:ea typeface="Proxima Nova"/>
                <a:cs typeface="Proxima Nova"/>
                <a:sym typeface="Proxima Nova"/>
                <a:hlinkClick r:id="rId6">
                  <a:extLst>
                    <a:ext uri="{A12FA001-AC4F-418D-AE19-62706E023703}">
                      <ahyp:hlinkClr val="tx"/>
                    </a:ext>
                  </a:extLst>
                </a:hlinkClick>
              </a:rPr>
              <a:t>Assault in the First and Second Degree definitions</a:t>
            </a:r>
            <a:r>
              <a:rPr lang="en" sz="1300">
                <a:solidFill>
                  <a:srgbClr val="3366FF"/>
                </a:solidFill>
                <a:highlight>
                  <a:srgbClr val="FFFFFF"/>
                </a:highlight>
                <a:latin typeface="Proxima Nova"/>
                <a:ea typeface="Proxima Nova"/>
                <a:cs typeface="Proxima Nova"/>
                <a:sym typeface="Proxima Nova"/>
              </a:rPr>
              <a:t> , </a:t>
            </a:r>
            <a:r>
              <a:rPr lang="en" sz="1300" u="sng">
                <a:solidFill>
                  <a:srgbClr val="1155CC"/>
                </a:solidFill>
                <a:highlight>
                  <a:srgbClr val="FFFFFF"/>
                </a:highlight>
                <a:latin typeface="Proxima Nova"/>
                <a:ea typeface="Proxima Nova"/>
                <a:cs typeface="Proxima Nova"/>
                <a:sym typeface="Proxima Nova"/>
                <a:hlinkClick r:id="rId7">
                  <a:extLst>
                    <a:ext uri="{A12FA001-AC4F-418D-AE19-62706E023703}">
                      <ahyp:hlinkClr val="tx"/>
                    </a:ext>
                  </a:extLst>
                </a:hlinkClick>
              </a:rPr>
              <a:t>https://www.new-york-lawyers.org/assault.html</a:t>
            </a:r>
            <a:r>
              <a:rPr lang="en" sz="1300">
                <a:solidFill>
                  <a:srgbClr val="1155CC"/>
                </a:solidFill>
                <a:highlight>
                  <a:srgbClr val="FFFFFF"/>
                </a:highlight>
                <a:latin typeface="Proxima Nova"/>
                <a:ea typeface="Proxima Nova"/>
                <a:cs typeface="Proxima Nova"/>
                <a:sym typeface="Proxima Nova"/>
              </a:rPr>
              <a:t> </a:t>
            </a:r>
            <a:endParaRPr sz="1300">
              <a:solidFill>
                <a:srgbClr val="3366FF"/>
              </a:solidFill>
              <a:highlight>
                <a:srgbClr val="FFFFFF"/>
              </a:highlight>
              <a:latin typeface="Proxima Nova"/>
              <a:ea typeface="Proxima Nova"/>
              <a:cs typeface="Proxima Nova"/>
              <a:sym typeface="Proxima Nova"/>
            </a:endParaRPr>
          </a:p>
          <a:p>
            <a:pPr indent="-311150" lvl="0" marL="457200" rtl="0" algn="l">
              <a:lnSpc>
                <a:spcPct val="115000"/>
              </a:lnSpc>
              <a:spcBef>
                <a:spcPts val="0"/>
              </a:spcBef>
              <a:spcAft>
                <a:spcPts val="0"/>
              </a:spcAft>
              <a:buSzPts val="1300"/>
              <a:buFont typeface="Proxima Nova"/>
              <a:buChar char="●"/>
            </a:pPr>
            <a:r>
              <a:rPr i="1" lang="en" sz="1300">
                <a:latin typeface="Proxima Nova"/>
                <a:ea typeface="Proxima Nova"/>
                <a:cs typeface="Proxima Nova"/>
                <a:sym typeface="Proxima Nova"/>
              </a:rPr>
              <a:t>Racial Inequities in COVID-19 Hospitalizations, </a:t>
            </a:r>
            <a:r>
              <a:rPr lang="en" sz="1300" u="sng">
                <a:solidFill>
                  <a:schemeClr val="hlink"/>
                </a:solidFill>
                <a:latin typeface="Proxima Nova"/>
                <a:ea typeface="Proxima Nova"/>
                <a:cs typeface="Proxima Nova"/>
                <a:sym typeface="Proxima Nova"/>
                <a:hlinkClick r:id="rId8"/>
              </a:rPr>
              <a:t>https://www1.nyc.gov/assets/doh/downloads/pdf/covid/black-hospitalizations-omicron-wave.pdf</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SzPts val="1300"/>
              <a:buFont typeface="Proxima Nova"/>
              <a:buChar char="●"/>
            </a:pPr>
            <a:r>
              <a:rPr lang="en" sz="1300" u="sng">
                <a:solidFill>
                  <a:schemeClr val="hlink"/>
                </a:solidFill>
                <a:latin typeface="Proxima Nova"/>
                <a:ea typeface="Proxima Nova"/>
                <a:cs typeface="Proxima Nova"/>
                <a:sym typeface="Proxima Nova"/>
                <a:hlinkClick r:id="rId9"/>
              </a:rPr>
              <a:t>Covid-19 pandemic in New York City </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SzPts val="1300"/>
              <a:buFont typeface="Proxima Nova"/>
              <a:buChar char="●"/>
            </a:pPr>
            <a:r>
              <a:rPr lang="en" sz="1300" u="sng">
                <a:solidFill>
                  <a:schemeClr val="hlink"/>
                </a:solidFill>
                <a:latin typeface="Proxima Nova"/>
                <a:ea typeface="Proxima Nova"/>
                <a:cs typeface="Proxima Nova"/>
                <a:sym typeface="Proxima Nova"/>
                <a:hlinkClick r:id="rId10"/>
              </a:rPr>
              <a:t>Covid-19 pandemic New York State</a:t>
            </a:r>
            <a:r>
              <a:rPr lang="en" sz="1300">
                <a:solidFill>
                  <a:schemeClr val="dk1"/>
                </a:solidFill>
                <a:latin typeface="Proxima Nova"/>
                <a:ea typeface="Proxima Nova"/>
                <a:cs typeface="Proxima Nova"/>
                <a:sym typeface="Proxima Nova"/>
              </a:rPr>
              <a:t> </a:t>
            </a:r>
            <a:endParaRPr sz="1300">
              <a:solidFill>
                <a:schemeClr val="dk1"/>
              </a:solidFill>
              <a:latin typeface="Proxima Nova"/>
              <a:ea typeface="Proxima Nova"/>
              <a:cs typeface="Proxima Nova"/>
              <a:sym typeface="Proxima Nova"/>
            </a:endParaRPr>
          </a:p>
          <a:p>
            <a:pPr indent="-311150" lvl="0" marL="457200" rtl="0" algn="l">
              <a:lnSpc>
                <a:spcPct val="115000"/>
              </a:lnSpc>
              <a:spcBef>
                <a:spcPts val="0"/>
              </a:spcBef>
              <a:spcAft>
                <a:spcPts val="0"/>
              </a:spcAft>
              <a:buSzPts val="1300"/>
              <a:buFont typeface="Proxima Nova"/>
              <a:buChar char="●"/>
            </a:pPr>
            <a:r>
              <a:rPr lang="en" sz="1300" u="sng">
                <a:solidFill>
                  <a:schemeClr val="hlink"/>
                </a:solidFill>
                <a:latin typeface="Proxima Nova"/>
                <a:ea typeface="Proxima Nova"/>
                <a:cs typeface="Proxima Nova"/>
                <a:sym typeface="Proxima Nova"/>
                <a:hlinkClick r:id="rId11"/>
              </a:rPr>
              <a:t>Bail reform</a:t>
            </a:r>
            <a:r>
              <a:rPr lang="en" sz="1300">
                <a:solidFill>
                  <a:schemeClr val="dk1"/>
                </a:solidFill>
                <a:latin typeface="Proxima Nova"/>
                <a:ea typeface="Proxima Nova"/>
                <a:cs typeface="Proxima Nova"/>
                <a:sym typeface="Proxima Nova"/>
              </a:rPr>
              <a:t> </a:t>
            </a:r>
            <a:endParaRPr sz="1300">
              <a:solidFill>
                <a:schemeClr val="dk1"/>
              </a:solidFill>
              <a:latin typeface="Proxima Nova"/>
              <a:ea typeface="Proxima Nova"/>
              <a:cs typeface="Proxima Nova"/>
              <a:sym typeface="Proxima Nova"/>
            </a:endParaRPr>
          </a:p>
          <a:p>
            <a:pPr indent="-311150" lvl="0" marL="457200" rtl="0" algn="l">
              <a:lnSpc>
                <a:spcPct val="115000"/>
              </a:lnSpc>
              <a:spcBef>
                <a:spcPts val="0"/>
              </a:spcBef>
              <a:spcAft>
                <a:spcPts val="0"/>
              </a:spcAft>
              <a:buSzPts val="1300"/>
              <a:buFont typeface="Proxima Nova"/>
              <a:buChar char="●"/>
            </a:pPr>
            <a:r>
              <a:rPr lang="en" sz="1300" u="sng">
                <a:solidFill>
                  <a:schemeClr val="hlink"/>
                </a:solidFill>
                <a:latin typeface="Proxima Nova"/>
                <a:ea typeface="Proxima Nova"/>
                <a:cs typeface="Proxima Nova"/>
                <a:sym typeface="Proxima Nova"/>
                <a:hlinkClick r:id="rId12"/>
              </a:rPr>
              <a:t>3rd Degree Assault definition</a:t>
            </a:r>
            <a:r>
              <a:rPr lang="en" sz="1300">
                <a:latin typeface="Proxima Nova"/>
                <a:ea typeface="Proxima Nova"/>
                <a:cs typeface="Proxima Nova"/>
                <a:sym typeface="Proxima Nova"/>
              </a:rPr>
              <a:t>   </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SzPts val="1300"/>
              <a:buFont typeface="Proxima Nova"/>
              <a:buChar char="●"/>
            </a:pPr>
            <a:r>
              <a:rPr lang="en" sz="1300" u="sng">
                <a:solidFill>
                  <a:schemeClr val="hlink"/>
                </a:solidFill>
                <a:latin typeface="Proxima Nova"/>
                <a:ea typeface="Proxima Nova"/>
                <a:cs typeface="Proxima Nova"/>
                <a:sym typeface="Proxima Nova"/>
                <a:hlinkClick r:id="rId13"/>
              </a:rPr>
              <a:t>Financial District </a:t>
            </a:r>
            <a:endParaRPr sz="1300">
              <a:solidFill>
                <a:schemeClr val="dk1"/>
              </a:solidFill>
              <a:latin typeface="Proxima Nova"/>
              <a:ea typeface="Proxima Nova"/>
              <a:cs typeface="Proxima Nova"/>
              <a:sym typeface="Proxima Nova"/>
            </a:endParaRPr>
          </a:p>
          <a:p>
            <a:pPr indent="-311150" lvl="0" marL="457200" rtl="0" algn="l">
              <a:lnSpc>
                <a:spcPct val="115000"/>
              </a:lnSpc>
              <a:spcBef>
                <a:spcPts val="0"/>
              </a:spcBef>
              <a:spcAft>
                <a:spcPts val="0"/>
              </a:spcAft>
              <a:buClr>
                <a:schemeClr val="dk1"/>
              </a:buClr>
              <a:buSzPts val="1300"/>
              <a:buFont typeface="Proxima Nova"/>
              <a:buChar char="●"/>
            </a:pPr>
            <a:r>
              <a:rPr lang="en" sz="1300" u="sng">
                <a:solidFill>
                  <a:schemeClr val="hlink"/>
                </a:solidFill>
                <a:latin typeface="Proxima Nova"/>
                <a:ea typeface="Proxima Nova"/>
                <a:cs typeface="Proxima Nova"/>
                <a:sym typeface="Proxima Nova"/>
                <a:hlinkClick r:id="rId14"/>
              </a:rPr>
              <a:t>Census Reporter</a:t>
            </a:r>
            <a:r>
              <a:rPr lang="en" sz="1300">
                <a:solidFill>
                  <a:schemeClr val="dk1"/>
                </a:solidFill>
                <a:latin typeface="Proxima Nova"/>
                <a:ea typeface="Proxima Nova"/>
                <a:cs typeface="Proxima Nova"/>
                <a:sym typeface="Proxima Nova"/>
              </a:rPr>
              <a:t> </a:t>
            </a:r>
            <a:endParaRPr sz="1300">
              <a:solidFill>
                <a:schemeClr val="dk1"/>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1155CC"/>
              </a:buClr>
              <a:buSzPts val="1300"/>
              <a:buFont typeface="Proxima Nova"/>
              <a:buChar char="●"/>
            </a:pPr>
            <a:r>
              <a:rPr lang="en" sz="1300" u="sng">
                <a:solidFill>
                  <a:srgbClr val="1155CC"/>
                </a:solidFill>
                <a:latin typeface="Proxima Nova"/>
                <a:ea typeface="Proxima Nova"/>
                <a:cs typeface="Proxima Nova"/>
                <a:sym typeface="Proxima Nova"/>
                <a:hlinkClick r:id="rId15">
                  <a:extLst>
                    <a:ext uri="{A12FA001-AC4F-418D-AE19-62706E023703}">
                      <ahyp:hlinkClr val="tx"/>
                    </a:ext>
                  </a:extLst>
                </a:hlinkClick>
              </a:rPr>
              <a:t>Impacts of COVID-19 on Mental Health in New York City, 2021 </a:t>
            </a:r>
            <a:endParaRPr sz="1300">
              <a:solidFill>
                <a:srgbClr val="1155CC"/>
              </a:solidFill>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3" name="Shape 413"/>
        <p:cNvGrpSpPr/>
        <p:nvPr/>
      </p:nvGrpSpPr>
      <p:grpSpPr>
        <a:xfrm>
          <a:off x="0" y="0"/>
          <a:ext cx="0" cy="0"/>
          <a:chOff x="0" y="0"/>
          <a:chExt cx="0" cy="0"/>
        </a:xfrm>
      </p:grpSpPr>
      <p:sp>
        <p:nvSpPr>
          <p:cNvPr id="414" name="Google Shape;414;p57"/>
          <p:cNvSpPr txBox="1"/>
          <p:nvPr>
            <p:ph type="title"/>
          </p:nvPr>
        </p:nvSpPr>
        <p:spPr>
          <a:xfrm>
            <a:off x="457200" y="1266152"/>
            <a:ext cx="8229600" cy="25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3800"/>
              <a:t>THANK YOU </a:t>
            </a:r>
            <a:endParaRPr sz="3800"/>
          </a:p>
          <a:p>
            <a:pPr indent="0" lvl="0" marL="0" rtl="0" algn="l">
              <a:spcBef>
                <a:spcPts val="0"/>
              </a:spcBef>
              <a:spcAft>
                <a:spcPts val="0"/>
              </a:spcAft>
              <a:buNone/>
            </a:pPr>
            <a:r>
              <a:t/>
            </a:r>
            <a:endParaRPr sz="3800"/>
          </a:p>
          <a:p>
            <a:pPr indent="0" lvl="0" marL="0" rtl="0" algn="l">
              <a:spcBef>
                <a:spcPts val="0"/>
              </a:spcBef>
              <a:spcAft>
                <a:spcPts val="0"/>
              </a:spcAft>
              <a:buClr>
                <a:schemeClr val="dk1"/>
              </a:buClr>
              <a:buSzPts val="1100"/>
              <a:buFont typeface="Arial"/>
              <a:buNone/>
            </a:pPr>
            <a:r>
              <a:rPr lang="en" sz="3800"/>
              <a:t>Q/A </a:t>
            </a:r>
            <a:endParaRPr sz="3800"/>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Crime that happened more often from 2017 to 2021</a:t>
            </a:r>
            <a:endParaRPr sz="1800"/>
          </a:p>
        </p:txBody>
      </p:sp>
      <p:pic>
        <p:nvPicPr>
          <p:cNvPr id="420" name="Google Shape;420;p58"/>
          <p:cNvPicPr preferRelativeResize="0"/>
          <p:nvPr/>
        </p:nvPicPr>
        <p:blipFill>
          <a:blip r:embed="rId3">
            <a:alphaModFix/>
          </a:blip>
          <a:stretch>
            <a:fillRect/>
          </a:stretch>
        </p:blipFill>
        <p:spPr>
          <a:xfrm>
            <a:off x="457200" y="1336301"/>
            <a:ext cx="8229601" cy="30820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427" name="Google Shape;427;p59"/>
          <p:cNvPicPr preferRelativeResize="0"/>
          <p:nvPr/>
        </p:nvPicPr>
        <p:blipFill>
          <a:blip r:embed="rId3">
            <a:alphaModFix/>
          </a:blip>
          <a:stretch>
            <a:fillRect/>
          </a:stretch>
        </p:blipFill>
        <p:spPr>
          <a:xfrm>
            <a:off x="5083426" y="1329380"/>
            <a:ext cx="3516426" cy="1997775"/>
          </a:xfrm>
          <a:prstGeom prst="rect">
            <a:avLst/>
          </a:prstGeom>
          <a:noFill/>
          <a:ln>
            <a:noFill/>
          </a:ln>
        </p:spPr>
      </p:pic>
      <p:pic>
        <p:nvPicPr>
          <p:cNvPr id="428" name="Google Shape;428;p59"/>
          <p:cNvPicPr preferRelativeResize="0"/>
          <p:nvPr/>
        </p:nvPicPr>
        <p:blipFill>
          <a:blip r:embed="rId4">
            <a:alphaModFix/>
          </a:blip>
          <a:stretch>
            <a:fillRect/>
          </a:stretch>
        </p:blipFill>
        <p:spPr>
          <a:xfrm>
            <a:off x="457200" y="1751775"/>
            <a:ext cx="4476876" cy="242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9"/>
          <p:cNvSpPr txBox="1"/>
          <p:nvPr>
            <p:ph type="title"/>
          </p:nvPr>
        </p:nvSpPr>
        <p:spPr>
          <a:xfrm>
            <a:off x="365758" y="854598"/>
            <a:ext cx="8229600" cy="2074500"/>
          </a:xfrm>
          <a:prstGeom prst="rect">
            <a:avLst/>
          </a:prstGeom>
          <a:effectLst>
            <a:reflection blurRad="0" dir="0" dist="0" endA="0" endPos="27000" fadeDir="5400012" kx="0" rotWithShape="0" algn="bl" stA="46000"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n" sz="3800">
                <a:solidFill>
                  <a:srgbClr val="113E8F"/>
                </a:solidFill>
              </a:rPr>
              <a:t>LET'S</a:t>
            </a:r>
            <a:r>
              <a:rPr lang="en" sz="3800">
                <a:solidFill>
                  <a:srgbClr val="113E8F"/>
                </a:solidFill>
              </a:rPr>
              <a:t> OBSERVE CRIME IN NYC</a:t>
            </a:r>
            <a:endParaRPr sz="3800">
              <a:solidFill>
                <a:srgbClr val="113E8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457200" y="1065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Crimes in NYC</a:t>
            </a:r>
            <a:endParaRPr sz="3000"/>
          </a:p>
        </p:txBody>
      </p:sp>
      <p:sp>
        <p:nvSpPr>
          <p:cNvPr id="136" name="Google Shape;136;p20"/>
          <p:cNvSpPr txBox="1"/>
          <p:nvPr>
            <p:ph idx="1" type="body"/>
          </p:nvPr>
        </p:nvSpPr>
        <p:spPr>
          <a:xfrm>
            <a:off x="136675" y="963975"/>
            <a:ext cx="27915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Brooklyn had the most crimes from 2017 to 2021</a:t>
            </a:r>
            <a:endParaRPr sz="1500"/>
          </a:p>
          <a:p>
            <a:pPr indent="0" lvl="0" marL="457200" rtl="0" algn="l">
              <a:spcBef>
                <a:spcPts val="600"/>
              </a:spcBef>
              <a:spcAft>
                <a:spcPts val="0"/>
              </a:spcAft>
              <a:buNone/>
            </a:pPr>
            <a:r>
              <a:t/>
            </a:r>
            <a:endParaRPr sz="1500"/>
          </a:p>
          <a:p>
            <a:pPr indent="-323850" lvl="0" marL="457200" rtl="0" algn="l">
              <a:spcBef>
                <a:spcPts val="600"/>
              </a:spcBef>
              <a:spcAft>
                <a:spcPts val="0"/>
              </a:spcAft>
              <a:buSzPts val="1500"/>
              <a:buChar char="●"/>
            </a:pPr>
            <a:r>
              <a:rPr lang="en" sz="1500"/>
              <a:t>Less crimes during Covid compared to pre-pandemic</a:t>
            </a:r>
            <a:endParaRPr sz="1500"/>
          </a:p>
          <a:p>
            <a:pPr indent="0" lvl="0" marL="457200" rtl="0" algn="l">
              <a:spcBef>
                <a:spcPts val="600"/>
              </a:spcBef>
              <a:spcAft>
                <a:spcPts val="0"/>
              </a:spcAft>
              <a:buNone/>
            </a:pPr>
            <a:r>
              <a:t/>
            </a:r>
            <a:endParaRPr sz="1500"/>
          </a:p>
          <a:p>
            <a:pPr indent="-323850" lvl="0" marL="457200" rtl="0" algn="l">
              <a:spcBef>
                <a:spcPts val="600"/>
              </a:spcBef>
              <a:spcAft>
                <a:spcPts val="0"/>
              </a:spcAft>
              <a:buSzPts val="1500"/>
              <a:buChar char="●"/>
            </a:pPr>
            <a:r>
              <a:rPr lang="en" sz="1500"/>
              <a:t>Crimes are on the rise during Covid/after in all boroughs</a:t>
            </a:r>
            <a:endParaRPr sz="1500"/>
          </a:p>
        </p:txBody>
      </p:sp>
      <p:pic>
        <p:nvPicPr>
          <p:cNvPr id="137" name="Google Shape;137;p20"/>
          <p:cNvPicPr preferRelativeResize="0"/>
          <p:nvPr/>
        </p:nvPicPr>
        <p:blipFill>
          <a:blip r:embed="rId3">
            <a:alphaModFix/>
          </a:blip>
          <a:stretch>
            <a:fillRect/>
          </a:stretch>
        </p:blipFill>
        <p:spPr>
          <a:xfrm>
            <a:off x="3220575" y="893675"/>
            <a:ext cx="5190426" cy="4032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1"/>
          <p:cNvPicPr preferRelativeResize="0"/>
          <p:nvPr/>
        </p:nvPicPr>
        <p:blipFill rotWithShape="1">
          <a:blip r:embed="rId3">
            <a:alphaModFix/>
          </a:blip>
          <a:srcRect b="0" l="0" r="0" t="6489"/>
          <a:stretch/>
        </p:blipFill>
        <p:spPr>
          <a:xfrm>
            <a:off x="91175" y="938900"/>
            <a:ext cx="8839198" cy="3633100"/>
          </a:xfrm>
          <a:prstGeom prst="rect">
            <a:avLst/>
          </a:prstGeom>
          <a:noFill/>
          <a:ln>
            <a:noFill/>
          </a:ln>
        </p:spPr>
      </p:pic>
      <p:sp>
        <p:nvSpPr>
          <p:cNvPr id="143" name="Google Shape;143;p21"/>
          <p:cNvSpPr txBox="1"/>
          <p:nvPr/>
        </p:nvSpPr>
        <p:spPr>
          <a:xfrm>
            <a:off x="1632900" y="336800"/>
            <a:ext cx="5878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Proxima Nova"/>
                <a:ea typeface="Proxima Nova"/>
                <a:cs typeface="Proxima Nova"/>
                <a:sym typeface="Proxima Nova"/>
              </a:rPr>
              <a:t>NEW YORK TOP 10 CRIMES 2017-2021</a:t>
            </a:r>
            <a:endParaRPr b="1" sz="16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2"/>
          <p:cNvPicPr preferRelativeResize="0"/>
          <p:nvPr/>
        </p:nvPicPr>
        <p:blipFill>
          <a:blip r:embed="rId3">
            <a:alphaModFix/>
          </a:blip>
          <a:stretch>
            <a:fillRect/>
          </a:stretch>
        </p:blipFill>
        <p:spPr>
          <a:xfrm>
            <a:off x="0" y="152400"/>
            <a:ext cx="6029456" cy="4608751"/>
          </a:xfrm>
          <a:prstGeom prst="rect">
            <a:avLst/>
          </a:prstGeom>
          <a:noFill/>
          <a:ln>
            <a:noFill/>
          </a:ln>
        </p:spPr>
      </p:pic>
      <p:sp>
        <p:nvSpPr>
          <p:cNvPr id="149" name="Google Shape;149;p22"/>
          <p:cNvSpPr txBox="1"/>
          <p:nvPr/>
        </p:nvSpPr>
        <p:spPr>
          <a:xfrm>
            <a:off x="226225" y="4577475"/>
            <a:ext cx="4668900" cy="465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95000"/>
              </a:lnSpc>
              <a:spcBef>
                <a:spcPts val="0"/>
              </a:spcBef>
              <a:spcAft>
                <a:spcPts val="1200"/>
              </a:spcAft>
              <a:buNone/>
            </a:pPr>
            <a:r>
              <a:rPr lang="en" sz="1000">
                <a:solidFill>
                  <a:srgbClr val="000000"/>
                </a:solidFill>
              </a:rPr>
              <a:t>Values for adult shelter (orange) and adult shelter commercial hotel (green) are not combined. Data in monthly basis.</a:t>
            </a:r>
            <a:endParaRPr sz="1000">
              <a:solidFill>
                <a:srgbClr val="595959"/>
              </a:solidFill>
            </a:endParaRPr>
          </a:p>
        </p:txBody>
      </p:sp>
      <p:sp>
        <p:nvSpPr>
          <p:cNvPr id="150" name="Google Shape;150;p22"/>
          <p:cNvSpPr txBox="1"/>
          <p:nvPr/>
        </p:nvSpPr>
        <p:spPr>
          <a:xfrm>
            <a:off x="5705400" y="152400"/>
            <a:ext cx="3264900" cy="48903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1100">
                <a:solidFill>
                  <a:srgbClr val="000000"/>
                </a:solidFill>
              </a:rPr>
              <a:t>January - Bail reform law went into effect. No cash bail needed for misdemeanor and nonviolent felonies</a:t>
            </a:r>
            <a:endParaRPr sz="1100">
              <a:solidFill>
                <a:srgbClr val="000000"/>
              </a:solidFill>
            </a:endParaRPr>
          </a:p>
          <a:p>
            <a:pPr indent="0" lvl="0" marL="0" rtl="0" algn="l">
              <a:spcBef>
                <a:spcPts val="1200"/>
              </a:spcBef>
              <a:spcAft>
                <a:spcPts val="0"/>
              </a:spcAft>
              <a:buNone/>
            </a:pPr>
            <a:r>
              <a:rPr lang="en" sz="1100">
                <a:solidFill>
                  <a:srgbClr val="000000"/>
                </a:solidFill>
              </a:rPr>
              <a:t>March 20 - Stay-at-home order declared clo</a:t>
            </a:r>
            <a:r>
              <a:rPr lang="en" sz="1100"/>
              <a:t>sing all non-essential businesses</a:t>
            </a:r>
            <a:endParaRPr sz="1100">
              <a:solidFill>
                <a:srgbClr val="000000"/>
              </a:solidFill>
            </a:endParaRPr>
          </a:p>
          <a:p>
            <a:pPr indent="0" lvl="0" marL="0" rtl="0" algn="l">
              <a:spcBef>
                <a:spcPts val="1200"/>
              </a:spcBef>
              <a:spcAft>
                <a:spcPts val="0"/>
              </a:spcAft>
              <a:buNone/>
            </a:pPr>
            <a:r>
              <a:rPr lang="en" sz="1100">
                <a:solidFill>
                  <a:srgbClr val="000000"/>
                </a:solidFill>
              </a:rPr>
              <a:t>March - Thousands of prisoners released early due to covid infection</a:t>
            </a:r>
            <a:endParaRPr sz="1100">
              <a:solidFill>
                <a:srgbClr val="000000"/>
              </a:solidFill>
            </a:endParaRPr>
          </a:p>
          <a:p>
            <a:pPr indent="0" lvl="0" marL="0" rtl="0" algn="l">
              <a:spcBef>
                <a:spcPts val="1200"/>
              </a:spcBef>
              <a:spcAft>
                <a:spcPts val="0"/>
              </a:spcAft>
              <a:buNone/>
            </a:pPr>
            <a:r>
              <a:rPr lang="en" sz="1100">
                <a:solidFill>
                  <a:srgbClr val="000000"/>
                </a:solidFill>
              </a:rPr>
              <a:t>April - Homeless moved from shelter to private hotels</a:t>
            </a:r>
            <a:endParaRPr sz="1100">
              <a:solidFill>
                <a:srgbClr val="000000"/>
              </a:solidFill>
            </a:endParaRPr>
          </a:p>
          <a:p>
            <a:pPr indent="0" lvl="0" marL="0" rtl="0" algn="l">
              <a:spcBef>
                <a:spcPts val="1200"/>
              </a:spcBef>
              <a:spcAft>
                <a:spcPts val="0"/>
              </a:spcAft>
              <a:buNone/>
            </a:pPr>
            <a:r>
              <a:rPr lang="en" sz="1100">
                <a:solidFill>
                  <a:srgbClr val="000000"/>
                </a:solidFill>
              </a:rPr>
              <a:t>May - subway service and station overnight closure for cleaning</a:t>
            </a:r>
            <a:endParaRPr sz="1100">
              <a:solidFill>
                <a:srgbClr val="000000"/>
              </a:solidFill>
            </a:endParaRPr>
          </a:p>
          <a:p>
            <a:pPr indent="0" lvl="0" marL="0" rtl="0" algn="l">
              <a:spcBef>
                <a:spcPts val="1200"/>
              </a:spcBef>
              <a:spcAft>
                <a:spcPts val="0"/>
              </a:spcAft>
              <a:buNone/>
            </a:pPr>
            <a:r>
              <a:rPr lang="en" sz="1100"/>
              <a:t>May 28 - June 30 - A series of George Floyd Protests</a:t>
            </a:r>
            <a:endParaRPr sz="1100"/>
          </a:p>
          <a:p>
            <a:pPr indent="0" lvl="0" marL="0" rtl="0" algn="l">
              <a:spcBef>
                <a:spcPts val="1200"/>
              </a:spcBef>
              <a:spcAft>
                <a:spcPts val="0"/>
              </a:spcAft>
              <a:buNone/>
            </a:pPr>
            <a:r>
              <a:rPr lang="en" sz="1100">
                <a:solidFill>
                  <a:srgbClr val="000000"/>
                </a:solidFill>
              </a:rPr>
              <a:t>June 8 - Phase 1: </a:t>
            </a:r>
            <a:r>
              <a:rPr lang="en" sz="1100">
                <a:solidFill>
                  <a:srgbClr val="202122"/>
                </a:solidFill>
                <a:highlight>
                  <a:srgbClr val="FFFFFF"/>
                </a:highlight>
              </a:rPr>
              <a:t>construction, manufacturing, agriculture, forestry, fishing, and select retail that can offer curbside pickup</a:t>
            </a:r>
            <a:endParaRPr sz="1100">
              <a:solidFill>
                <a:srgbClr val="202122"/>
              </a:solidFill>
              <a:highlight>
                <a:srgbClr val="FFFFFF"/>
              </a:highlight>
            </a:endParaRPr>
          </a:p>
          <a:p>
            <a:pPr indent="0" lvl="0" marL="0" rtl="0" algn="l">
              <a:spcBef>
                <a:spcPts val="1200"/>
              </a:spcBef>
              <a:spcAft>
                <a:spcPts val="0"/>
              </a:spcAft>
              <a:buNone/>
            </a:pPr>
            <a:r>
              <a:rPr lang="en" sz="1100">
                <a:solidFill>
                  <a:srgbClr val="202122"/>
                </a:solidFill>
                <a:highlight>
                  <a:srgbClr val="FFFFFF"/>
                </a:highlight>
              </a:rPr>
              <a:t>June 22 - Phase 2: outdoor dining at restaurants, hair salons and barber shops, offices, real estate firms, in-store retail, vehicle sales, retail rental, repair services, cleaning services, and commercial building management.</a:t>
            </a:r>
            <a:endParaRPr sz="1100">
              <a:solidFill>
                <a:srgbClr val="202122"/>
              </a:solidFill>
              <a:highlight>
                <a:srgbClr val="FFFFFF"/>
              </a:highlight>
            </a:endParaRPr>
          </a:p>
          <a:p>
            <a:pPr indent="0" lvl="0" marL="0" rtl="0" algn="l">
              <a:spcBef>
                <a:spcPts val="1200"/>
              </a:spcBef>
              <a:spcAft>
                <a:spcPts val="0"/>
              </a:spcAft>
              <a:buNone/>
            </a:pPr>
            <a:r>
              <a:rPr lang="en" sz="1100">
                <a:solidFill>
                  <a:srgbClr val="202122"/>
                </a:solidFill>
                <a:highlight>
                  <a:srgbClr val="FFFFFF"/>
                </a:highlight>
              </a:rPr>
              <a:t>June 24 - 14-day self-quarantine required for travelers from areas with high infection rates</a:t>
            </a:r>
            <a:endParaRPr sz="1100">
              <a:solidFill>
                <a:srgbClr val="202122"/>
              </a:solidFill>
              <a:highlight>
                <a:srgbClr val="FFFFFF"/>
              </a:highlight>
            </a:endParaRPr>
          </a:p>
          <a:p>
            <a:pPr indent="0" lvl="0" marL="0" rtl="0" algn="l">
              <a:spcBef>
                <a:spcPts val="1200"/>
              </a:spcBef>
              <a:spcAft>
                <a:spcPts val="0"/>
              </a:spcAft>
              <a:buNone/>
            </a:pPr>
            <a:r>
              <a:rPr lang="en" sz="1100">
                <a:solidFill>
                  <a:srgbClr val="202122"/>
                </a:solidFill>
                <a:highlight>
                  <a:srgbClr val="FFFFFF"/>
                </a:highlight>
              </a:rPr>
              <a:t>July 6 - Phase 3: personal care services.</a:t>
            </a:r>
            <a:endParaRPr sz="1100">
              <a:solidFill>
                <a:srgbClr val="202122"/>
              </a:solidFill>
              <a:highlight>
                <a:srgbClr val="FFFFFF"/>
              </a:highlight>
            </a:endParaRPr>
          </a:p>
          <a:p>
            <a:pPr indent="0" lvl="0" marL="0" rtl="0" algn="l">
              <a:spcBef>
                <a:spcPts val="1200"/>
              </a:spcBef>
              <a:spcAft>
                <a:spcPts val="0"/>
              </a:spcAft>
              <a:buNone/>
            </a:pPr>
            <a:r>
              <a:rPr lang="en" sz="1100">
                <a:solidFill>
                  <a:srgbClr val="202122"/>
                </a:solidFill>
                <a:highlight>
                  <a:srgbClr val="FFFFFF"/>
                </a:highlight>
              </a:rPr>
              <a:t>July 20 - Phase 4: low-risk outdoor activities at 33% capacity (outdoor zoos, botanical gardens, nature parks, historical sites, outdoor museums, etc.)</a:t>
            </a:r>
            <a:endParaRPr sz="1100">
              <a:solidFill>
                <a:srgbClr val="202122"/>
              </a:solidFill>
              <a:highlight>
                <a:srgbClr val="FFFFFF"/>
              </a:highlight>
            </a:endParaRPr>
          </a:p>
          <a:p>
            <a:pPr indent="0" lvl="0" marL="0" rtl="0" algn="l">
              <a:spcBef>
                <a:spcPts val="1200"/>
              </a:spcBef>
              <a:spcAft>
                <a:spcPts val="0"/>
              </a:spcAft>
              <a:buNone/>
            </a:pPr>
            <a:r>
              <a:rPr lang="en" sz="1100">
                <a:solidFill>
                  <a:srgbClr val="202122"/>
                </a:solidFill>
                <a:highlight>
                  <a:srgbClr val="FFFFFF"/>
                </a:highlight>
              </a:rPr>
              <a:t>August 24 - Gym and fitness center at 33% capacity with mask mandate</a:t>
            </a:r>
            <a:endParaRPr sz="1100">
              <a:solidFill>
                <a:srgbClr val="202122"/>
              </a:solidFill>
              <a:highlight>
                <a:srgbClr val="FFFFFF"/>
              </a:highlight>
            </a:endParaRPr>
          </a:p>
          <a:p>
            <a:pPr indent="0" lvl="0" marL="0" rtl="0" algn="l">
              <a:spcBef>
                <a:spcPts val="1200"/>
              </a:spcBef>
              <a:spcAft>
                <a:spcPts val="0"/>
              </a:spcAft>
              <a:buNone/>
            </a:pPr>
            <a:r>
              <a:rPr lang="en" sz="1100">
                <a:solidFill>
                  <a:srgbClr val="202122"/>
                </a:solidFill>
                <a:highlight>
                  <a:srgbClr val="FFFFFF"/>
                </a:highlight>
              </a:rPr>
              <a:t>September 30 - Indoor dining at 25% capacity</a:t>
            </a:r>
            <a:endParaRPr sz="1100">
              <a:solidFill>
                <a:srgbClr val="202122"/>
              </a:solidFill>
              <a:highlight>
                <a:srgbClr val="FFFFFF"/>
              </a:highlight>
            </a:endParaRPr>
          </a:p>
          <a:p>
            <a:pPr indent="0" lvl="0" marL="0" rtl="0" algn="l">
              <a:spcBef>
                <a:spcPts val="1200"/>
              </a:spcBef>
              <a:spcAft>
                <a:spcPts val="1200"/>
              </a:spcAft>
              <a:buNone/>
            </a:pPr>
            <a:r>
              <a:rPr b="1" lang="en" sz="1100">
                <a:solidFill>
                  <a:srgbClr val="202122"/>
                </a:solidFill>
                <a:highlight>
                  <a:srgbClr val="FFFFFF"/>
                </a:highlight>
              </a:rPr>
              <a:t>*While covid was on the rise at the beginning of the lockdown, overall crimes were down. When the city started reopening crimes were on a steady rise.</a:t>
            </a:r>
            <a:endParaRPr b="1" sz="1100">
              <a:solidFill>
                <a:srgbClr val="202122"/>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blip>
          <a:stretch>
            <a:fillRect/>
          </a:stretch>
        </p:blipFill>
        <p:spPr>
          <a:xfrm>
            <a:off x="0" y="152400"/>
            <a:ext cx="6029451" cy="4608745"/>
          </a:xfrm>
          <a:prstGeom prst="rect">
            <a:avLst/>
          </a:prstGeom>
          <a:noFill/>
          <a:ln>
            <a:noFill/>
          </a:ln>
        </p:spPr>
      </p:pic>
      <p:sp>
        <p:nvSpPr>
          <p:cNvPr id="156" name="Google Shape;156;p23"/>
          <p:cNvSpPr txBox="1"/>
          <p:nvPr/>
        </p:nvSpPr>
        <p:spPr>
          <a:xfrm>
            <a:off x="226225" y="4577475"/>
            <a:ext cx="4668900" cy="465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95000"/>
              </a:lnSpc>
              <a:spcBef>
                <a:spcPts val="0"/>
              </a:spcBef>
              <a:spcAft>
                <a:spcPts val="1200"/>
              </a:spcAft>
              <a:buNone/>
            </a:pPr>
            <a:r>
              <a:rPr lang="en" sz="1000">
                <a:solidFill>
                  <a:srgbClr val="000000"/>
                </a:solidFill>
              </a:rPr>
              <a:t>Values for adult shelter (orange) and adult shelter commercial hotel (green) are not combined. Data in monthly basis.</a:t>
            </a:r>
            <a:endParaRPr sz="1000">
              <a:solidFill>
                <a:srgbClr val="595959"/>
              </a:solidFill>
            </a:endParaRPr>
          </a:p>
        </p:txBody>
      </p:sp>
      <p:sp>
        <p:nvSpPr>
          <p:cNvPr id="157" name="Google Shape;157;p23"/>
          <p:cNvSpPr txBox="1"/>
          <p:nvPr/>
        </p:nvSpPr>
        <p:spPr>
          <a:xfrm>
            <a:off x="5705400" y="152400"/>
            <a:ext cx="3339000" cy="4890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rPr>
              <a:t>January - Covid-19 vaccine for essential workers and age 75+</a:t>
            </a:r>
            <a:endParaRPr sz="1100">
              <a:solidFill>
                <a:srgbClr val="000000"/>
              </a:solidFill>
            </a:endParaRPr>
          </a:p>
          <a:p>
            <a:pPr indent="0" lvl="0" marL="0" rtl="0" algn="l">
              <a:spcBef>
                <a:spcPts val="0"/>
              </a:spcBef>
              <a:spcAft>
                <a:spcPts val="0"/>
              </a:spcAft>
              <a:buNone/>
            </a:pPr>
            <a:r>
              <a:rPr lang="en" sz="1100">
                <a:solidFill>
                  <a:srgbClr val="000000"/>
                </a:solidFill>
              </a:rPr>
              <a:t>March 10 - vaccine rollout for 60+</a:t>
            </a:r>
            <a:endParaRPr sz="1100">
              <a:solidFill>
                <a:srgbClr val="000000"/>
              </a:solidFill>
            </a:endParaRPr>
          </a:p>
          <a:p>
            <a:pPr indent="0" lvl="0" marL="0" rtl="0" algn="l">
              <a:spcBef>
                <a:spcPts val="0"/>
              </a:spcBef>
              <a:spcAft>
                <a:spcPts val="0"/>
              </a:spcAft>
              <a:buNone/>
            </a:pPr>
            <a:r>
              <a:rPr lang="en" sz="1100">
                <a:solidFill>
                  <a:srgbClr val="000000"/>
                </a:solidFill>
              </a:rPr>
              <a:t>March 23 - vaccine rollout for 50+</a:t>
            </a:r>
            <a:endParaRPr sz="1100">
              <a:solidFill>
                <a:srgbClr val="000000"/>
              </a:solidFill>
            </a:endParaRPr>
          </a:p>
          <a:p>
            <a:pPr indent="0" lvl="0" marL="0" rtl="0" algn="l">
              <a:spcBef>
                <a:spcPts val="0"/>
              </a:spcBef>
              <a:spcAft>
                <a:spcPts val="0"/>
              </a:spcAft>
              <a:buNone/>
            </a:pPr>
            <a:r>
              <a:rPr lang="en" sz="1100">
                <a:solidFill>
                  <a:srgbClr val="000000"/>
                </a:solidFill>
              </a:rPr>
              <a:t>March 30 - vaccine rollout for 30+</a:t>
            </a:r>
            <a:endParaRPr sz="1100">
              <a:solidFill>
                <a:srgbClr val="000000"/>
              </a:solidFill>
            </a:endParaRPr>
          </a:p>
          <a:p>
            <a:pPr indent="0" lvl="0" marL="0" rtl="0" algn="l">
              <a:spcBef>
                <a:spcPts val="0"/>
              </a:spcBef>
              <a:spcAft>
                <a:spcPts val="0"/>
              </a:spcAft>
              <a:buNone/>
            </a:pPr>
            <a:r>
              <a:rPr lang="en" sz="1100">
                <a:solidFill>
                  <a:srgbClr val="000000"/>
                </a:solidFill>
              </a:rPr>
              <a:t>April 6 - vaccine rollout for 16+</a:t>
            </a:r>
            <a:endParaRPr sz="1100">
              <a:solidFill>
                <a:srgbClr val="000000"/>
              </a:solidFill>
            </a:endParaRPr>
          </a:p>
          <a:p>
            <a:pPr indent="0" lvl="0" marL="0" rtl="0" algn="l">
              <a:spcBef>
                <a:spcPts val="0"/>
              </a:spcBef>
              <a:spcAft>
                <a:spcPts val="0"/>
              </a:spcAft>
              <a:buNone/>
            </a:pPr>
            <a:r>
              <a:rPr lang="en" sz="1100">
                <a:solidFill>
                  <a:srgbClr val="000000"/>
                </a:solidFill>
              </a:rPr>
              <a:t>May 13 - vaccine rollout for 12+</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rPr lang="en" sz="1100">
                <a:solidFill>
                  <a:srgbClr val="202122"/>
                </a:solidFill>
                <a:highlight>
                  <a:srgbClr val="FFFFFF"/>
                </a:highlight>
              </a:rPr>
              <a:t>February - The MTA requested an additional 1,500 police after two subway riders were killed</a:t>
            </a:r>
            <a:endParaRPr sz="1100">
              <a:solidFill>
                <a:srgbClr val="000000"/>
              </a:solidFill>
            </a:endParaRPr>
          </a:p>
          <a:p>
            <a:pPr indent="0" lvl="0" marL="0" rtl="0" algn="l">
              <a:spcBef>
                <a:spcPts val="1000"/>
              </a:spcBef>
              <a:spcAft>
                <a:spcPts val="0"/>
              </a:spcAft>
              <a:buNone/>
            </a:pPr>
            <a:r>
              <a:rPr lang="en" sz="1100">
                <a:solidFill>
                  <a:srgbClr val="000000"/>
                </a:solidFill>
              </a:rPr>
              <a:t>June - Moving the homeless back from hotels to shelters</a:t>
            </a:r>
            <a:endParaRPr sz="1100">
              <a:solidFill>
                <a:srgbClr val="000000"/>
              </a:solidFill>
            </a:endParaRPr>
          </a:p>
          <a:p>
            <a:pPr indent="0" lvl="0" marL="0" rtl="0" algn="l">
              <a:spcBef>
                <a:spcPts val="1200"/>
              </a:spcBef>
              <a:spcAft>
                <a:spcPts val="0"/>
              </a:spcAft>
              <a:buNone/>
            </a:pPr>
            <a:r>
              <a:rPr lang="en" sz="1100">
                <a:solidFill>
                  <a:srgbClr val="000000"/>
                </a:solidFill>
              </a:rPr>
              <a:t>July 23 - Delta variant became the dominant strain</a:t>
            </a:r>
            <a:endParaRPr sz="1100">
              <a:solidFill>
                <a:srgbClr val="000000"/>
              </a:solidFill>
            </a:endParaRPr>
          </a:p>
          <a:p>
            <a:pPr indent="0" lvl="0" marL="0" rtl="0" algn="l">
              <a:spcBef>
                <a:spcPts val="1200"/>
              </a:spcBef>
              <a:spcAft>
                <a:spcPts val="0"/>
              </a:spcAft>
              <a:buNone/>
            </a:pPr>
            <a:r>
              <a:rPr lang="en" sz="1100">
                <a:solidFill>
                  <a:srgbClr val="000000"/>
                </a:solidFill>
              </a:rPr>
              <a:t>August 3 - </a:t>
            </a:r>
            <a:r>
              <a:rPr lang="en" sz="1100">
                <a:solidFill>
                  <a:srgbClr val="202122"/>
                </a:solidFill>
                <a:highlight>
                  <a:srgbClr val="FFFFFF"/>
                </a:highlight>
              </a:rPr>
              <a:t>proof of vaccination for workers and customers at all indoor dining establishments, gyms, entertainment venues, and performances</a:t>
            </a:r>
            <a:endParaRPr sz="1100">
              <a:solidFill>
                <a:srgbClr val="000000"/>
              </a:solidFill>
            </a:endParaRPr>
          </a:p>
          <a:p>
            <a:pPr indent="0" lvl="0" marL="0" rtl="0" algn="l">
              <a:spcBef>
                <a:spcPts val="1200"/>
              </a:spcBef>
              <a:spcAft>
                <a:spcPts val="0"/>
              </a:spcAft>
              <a:buNone/>
            </a:pPr>
            <a:r>
              <a:rPr lang="en" sz="1100">
                <a:solidFill>
                  <a:srgbClr val="000000"/>
                </a:solidFill>
              </a:rPr>
              <a:t>December 25: Omicron variant become dominant strain</a:t>
            </a:r>
            <a:endParaRPr sz="1100">
              <a:solidFill>
                <a:srgbClr val="000000"/>
              </a:solidFill>
            </a:endParaRPr>
          </a:p>
          <a:p>
            <a:pPr indent="0" lvl="0" marL="0" rtl="0" algn="l">
              <a:spcBef>
                <a:spcPts val="1200"/>
              </a:spcBef>
              <a:spcAft>
                <a:spcPts val="1200"/>
              </a:spcAft>
              <a:buNone/>
            </a:pPr>
            <a:r>
              <a:rPr b="1" lang="en" sz="1100">
                <a:solidFill>
                  <a:srgbClr val="000000"/>
                </a:solidFill>
              </a:rPr>
              <a:t>*Overall crime rates are steady for 2021.</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OOPHue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